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4"/>
  </p:notesMasterIdLst>
  <p:sldIdLst>
    <p:sldId id="256" r:id="rId2"/>
    <p:sldId id="259" r:id="rId3"/>
    <p:sldId id="260" r:id="rId4"/>
    <p:sldId id="314" r:id="rId5"/>
    <p:sldId id="315" r:id="rId6"/>
    <p:sldId id="311" r:id="rId7"/>
    <p:sldId id="316" r:id="rId8"/>
    <p:sldId id="313" r:id="rId9"/>
    <p:sldId id="317" r:id="rId10"/>
    <p:sldId id="263" r:id="rId11"/>
    <p:sldId id="264" r:id="rId12"/>
    <p:sldId id="265" r:id="rId13"/>
    <p:sldId id="267" r:id="rId14"/>
    <p:sldId id="318" r:id="rId15"/>
    <p:sldId id="341" r:id="rId16"/>
    <p:sldId id="342" r:id="rId17"/>
    <p:sldId id="319" r:id="rId18"/>
    <p:sldId id="343" r:id="rId19"/>
    <p:sldId id="320" r:id="rId20"/>
    <p:sldId id="344" r:id="rId21"/>
    <p:sldId id="345" r:id="rId22"/>
    <p:sldId id="321" r:id="rId23"/>
    <p:sldId id="322" r:id="rId24"/>
    <p:sldId id="346" r:id="rId25"/>
    <p:sldId id="347" r:id="rId26"/>
    <p:sldId id="323" r:id="rId27"/>
    <p:sldId id="324" r:id="rId28"/>
    <p:sldId id="348" r:id="rId29"/>
    <p:sldId id="349" r:id="rId30"/>
    <p:sldId id="325" r:id="rId31"/>
    <p:sldId id="350" r:id="rId32"/>
    <p:sldId id="326" r:id="rId33"/>
    <p:sldId id="327" r:id="rId34"/>
    <p:sldId id="328" r:id="rId35"/>
    <p:sldId id="329" r:id="rId36"/>
    <p:sldId id="330" r:id="rId37"/>
    <p:sldId id="331" r:id="rId38"/>
    <p:sldId id="332" r:id="rId39"/>
    <p:sldId id="333" r:id="rId40"/>
    <p:sldId id="335" r:id="rId41"/>
    <p:sldId id="334" r:id="rId42"/>
    <p:sldId id="290"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DAF8"/>
    <a:srgbClr val="FFA7A7"/>
    <a:srgbClr val="C3F4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590" autoAdjust="0"/>
  </p:normalViewPr>
  <p:slideViewPr>
    <p:cSldViewPr>
      <p:cViewPr varScale="1">
        <p:scale>
          <a:sx n="75" d="100"/>
          <a:sy n="75" d="100"/>
        </p:scale>
        <p:origin x="-141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10/10/2014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ask.com/wiki/ANSI-SPARC_Architecture"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www.ask.com/wiki/Database_Management_System"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b="1" dirty="0" smtClean="0">
                <a:cs typeface="B Nazanin" pitchFamily="2" charset="-78"/>
              </a:rPr>
              <a:t>ب</a:t>
            </a:r>
            <a:endParaRPr lang="en-US" b="1" dirty="0">
              <a:cs typeface="B Nazanin" pitchFamily="2" charset="-78"/>
            </a:endParaRPr>
          </a:p>
        </p:txBody>
      </p:sp>
      <p:sp>
        <p:nvSpPr>
          <p:cNvPr id="4" name="Slide Number Placeholder 3"/>
          <p:cNvSpPr>
            <a:spLocks noGrp="1"/>
          </p:cNvSpPr>
          <p:nvPr>
            <p:ph type="sldNum" sz="quarter" idx="10"/>
          </p:nvPr>
        </p:nvSpPr>
        <p:spPr/>
        <p:txBody>
          <a:bodyPr/>
          <a:lstStyle/>
          <a:p>
            <a:fld id="{F1F788F0-A518-4A71-92E4-13B940F83B9D}" type="slidenum">
              <a:rPr lang="en-US" smtClean="0"/>
              <a:t>4</a:t>
            </a:fld>
            <a:endParaRPr lang="en-US"/>
          </a:p>
        </p:txBody>
      </p:sp>
    </p:spTree>
    <p:extLst>
      <p:ext uri="{BB962C8B-B14F-4D97-AF65-F5344CB8AC3E}">
        <p14:creationId xmlns:p14="http://schemas.microsoft.com/office/powerpoint/2010/main" val="875637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12</a:t>
            </a:fld>
            <a:endParaRPr lang="en-US"/>
          </a:p>
        </p:txBody>
      </p:sp>
    </p:spTree>
    <p:extLst>
      <p:ext uri="{BB962C8B-B14F-4D97-AF65-F5344CB8AC3E}">
        <p14:creationId xmlns:p14="http://schemas.microsoft.com/office/powerpoint/2010/main" val="1068620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cs typeface="B Nazanin" pitchFamily="2" charset="-78"/>
            </a:endParaRPr>
          </a:p>
        </p:txBody>
      </p:sp>
      <p:sp>
        <p:nvSpPr>
          <p:cNvPr id="4" name="Slide Number Placeholder 3"/>
          <p:cNvSpPr>
            <a:spLocks noGrp="1"/>
          </p:cNvSpPr>
          <p:nvPr>
            <p:ph type="sldNum" sz="quarter" idx="10"/>
          </p:nvPr>
        </p:nvSpPr>
        <p:spPr/>
        <p:txBody>
          <a:bodyPr/>
          <a:lstStyle/>
          <a:p>
            <a:fld id="{F1F788F0-A518-4A71-92E4-13B940F83B9D}" type="slidenum">
              <a:rPr lang="en-US" smtClean="0"/>
              <a:t>13</a:t>
            </a:fld>
            <a:endParaRPr lang="en-US"/>
          </a:p>
        </p:txBody>
      </p:sp>
    </p:spTree>
    <p:extLst>
      <p:ext uri="{BB962C8B-B14F-4D97-AF65-F5344CB8AC3E}">
        <p14:creationId xmlns:p14="http://schemas.microsoft.com/office/powerpoint/2010/main" val="74557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hlinkClick r:id="rId3"/>
              </a:rPr>
              <a:t>ANSI-SPARC Architecture</a:t>
            </a:r>
            <a:r>
              <a:rPr lang="en-US" dirty="0" smtClean="0"/>
              <a:t> </a:t>
            </a:r>
          </a:p>
          <a:p>
            <a:r>
              <a:rPr lang="en-US" dirty="0" smtClean="0"/>
              <a:t>The ANSI-SPARC Architecture, where ANSI-SPARC stands for American National Standards Institute, Standards Planning And Requirements Committee, is an abstract design standard for a </a:t>
            </a:r>
            <a:r>
              <a:rPr lang="en-US" dirty="0" smtClean="0">
                <a:hlinkClick r:id="rId4"/>
              </a:rPr>
              <a:t>Database Management System</a:t>
            </a:r>
            <a:r>
              <a:rPr lang="en-US" dirty="0" smtClean="0"/>
              <a:t>...</a:t>
            </a:r>
          </a:p>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19</a:t>
            </a:fld>
            <a:endParaRPr lang="en-US"/>
          </a:p>
        </p:txBody>
      </p:sp>
    </p:spTree>
    <p:extLst>
      <p:ext uri="{BB962C8B-B14F-4D97-AF65-F5344CB8AC3E}">
        <p14:creationId xmlns:p14="http://schemas.microsoft.com/office/powerpoint/2010/main" val="2016022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اصل وحدت عملگرها در </a:t>
            </a:r>
            <a:r>
              <a:rPr lang="en-US" dirty="0" smtClean="0"/>
              <a:t>DSL</a:t>
            </a:r>
            <a:r>
              <a:rPr lang="fa-IR" dirty="0" smtClean="0"/>
              <a:t> باید رعایت شود: یعنی برای انجام عمل مشخصی در سطوح خارجی و ادراکی، حکم واحدی وجود</a:t>
            </a:r>
            <a:r>
              <a:rPr lang="fa-IR" baseline="0" dirty="0" smtClean="0"/>
              <a:t> داشته باشد.</a:t>
            </a:r>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اصل وحدت عملگرها در یک سطح مشخص نیز مطرح است:</a:t>
            </a:r>
            <a:r>
              <a:rPr lang="fa-IR" baseline="0" dirty="0" smtClean="0"/>
              <a:t> مثلاً برای درج داده ها و هم درج ارتباط بین آن ها بایستی یک حکم واحد وجود داشته باشد.</a:t>
            </a:r>
            <a:endParaRPr lang="en-US"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25</a:t>
            </a:fld>
            <a:endParaRPr lang="en-US"/>
          </a:p>
        </p:txBody>
      </p:sp>
    </p:spTree>
    <p:extLst>
      <p:ext uri="{BB962C8B-B14F-4D97-AF65-F5344CB8AC3E}">
        <p14:creationId xmlns:p14="http://schemas.microsoft.com/office/powerpoint/2010/main" val="3015563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32</a:t>
            </a:fld>
            <a:endParaRPr lang="en-US"/>
          </a:p>
        </p:txBody>
      </p:sp>
    </p:spTree>
    <p:extLst>
      <p:ext uri="{BB962C8B-B14F-4D97-AF65-F5344CB8AC3E}">
        <p14:creationId xmlns:p14="http://schemas.microsoft.com/office/powerpoint/2010/main" val="3260732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37</a:t>
            </a:fld>
            <a:endParaRPr lang="en-US"/>
          </a:p>
        </p:txBody>
      </p:sp>
    </p:spTree>
    <p:extLst>
      <p:ext uri="{BB962C8B-B14F-4D97-AF65-F5344CB8AC3E}">
        <p14:creationId xmlns:p14="http://schemas.microsoft.com/office/powerpoint/2010/main" val="96939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ask.com/wiki/ANSI-SPARC_Architecture"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0"/>
            <a:ext cx="6553200" cy="3048000"/>
          </a:xfrm>
        </p:spPr>
        <p:txBody>
          <a:bodyPr>
            <a:normAutofit/>
          </a:bodyPr>
          <a:lstStyle/>
          <a:p>
            <a:r>
              <a:rPr lang="fa-IR" sz="8800" b="1" dirty="0" smtClean="0"/>
              <a:t>پایگاه داده ها</a:t>
            </a:r>
            <a:r>
              <a:rPr lang="en-US" sz="8800" b="1" dirty="0" smtClean="0"/>
              <a:t> </a:t>
            </a:r>
            <a:r>
              <a:rPr lang="fa-IR" sz="7200" dirty="0" smtClean="0"/>
              <a:t/>
            </a:r>
            <a:br>
              <a:rPr lang="fa-IR" sz="7200" dirty="0" smtClean="0"/>
            </a:br>
            <a:r>
              <a:rPr lang="fa-IR" sz="7200" dirty="0" smtClean="0"/>
              <a:t>فصل </a:t>
            </a:r>
            <a:r>
              <a:rPr lang="fa-IR" sz="7200" dirty="0"/>
              <a:t>دوم: </a:t>
            </a:r>
            <a:r>
              <a:rPr lang="en-US" sz="6600" dirty="0" smtClean="0">
                <a:latin typeface="+mn-lt"/>
              </a:rPr>
              <a:t>DBMS</a:t>
            </a:r>
            <a:endParaRPr lang="en-US" sz="7200" dirty="0">
              <a:latin typeface="+mn-lt"/>
            </a:endParaRPr>
          </a:p>
        </p:txBody>
      </p:sp>
      <p:sp>
        <p:nvSpPr>
          <p:cNvPr id="3" name="Subtitle 2"/>
          <p:cNvSpPr>
            <a:spLocks noGrp="1"/>
          </p:cNvSpPr>
          <p:nvPr>
            <p:ph type="subTitle" idx="1"/>
          </p:nvPr>
        </p:nvSpPr>
        <p:spPr>
          <a:xfrm>
            <a:off x="914400" y="4114800"/>
            <a:ext cx="6858000" cy="1981200"/>
          </a:xfrm>
        </p:spPr>
        <p:txBody>
          <a:bodyPr>
            <a:normAutofit/>
          </a:bodyPr>
          <a:lstStyle/>
          <a:p>
            <a:r>
              <a:rPr lang="fa-IR" sz="1800" dirty="0">
                <a:solidFill>
                  <a:schemeClr val="tx1"/>
                </a:solidFill>
              </a:rPr>
              <a:t>دانشگاه صنعتی بیرجند</a:t>
            </a:r>
          </a:p>
          <a:p>
            <a:r>
              <a:rPr lang="fa-IR" sz="1800" dirty="0">
                <a:solidFill>
                  <a:schemeClr val="tx1"/>
                </a:solidFill>
              </a:rPr>
              <a:t>نیمسال </a:t>
            </a:r>
            <a:r>
              <a:rPr lang="fa-IR" sz="1800" dirty="0" smtClean="0">
                <a:solidFill>
                  <a:schemeClr val="tx1"/>
                </a:solidFill>
              </a:rPr>
              <a:t>اول </a:t>
            </a:r>
            <a:r>
              <a:rPr lang="fa-IR" sz="1800" dirty="0">
                <a:solidFill>
                  <a:schemeClr val="tx1"/>
                </a:solidFill>
              </a:rPr>
              <a:t>تحصیلی </a:t>
            </a:r>
            <a:r>
              <a:rPr lang="fa-IR" sz="1800" dirty="0" smtClean="0">
                <a:solidFill>
                  <a:schemeClr val="tx1"/>
                </a:solidFill>
              </a:rPr>
              <a:t>94-93</a:t>
            </a:r>
            <a:endParaRPr lang="fa-IR" sz="1800" dirty="0">
              <a:solidFill>
                <a:schemeClr val="tx1"/>
              </a:solidFill>
            </a:endParaRPr>
          </a:p>
          <a:p>
            <a:r>
              <a:rPr lang="fa-IR" sz="1800" dirty="0">
                <a:solidFill>
                  <a:schemeClr val="tx1"/>
                </a:solidFill>
              </a:rPr>
              <a:t>وحیده </a:t>
            </a:r>
            <a:r>
              <a:rPr lang="fa-IR" sz="1800" dirty="0" smtClean="0">
                <a:solidFill>
                  <a:schemeClr val="tx1"/>
                </a:solidFill>
              </a:rPr>
              <a:t>بابائیان</a:t>
            </a:r>
          </a:p>
          <a:p>
            <a:r>
              <a:rPr lang="en-US" sz="1800" dirty="0" smtClean="0">
                <a:solidFill>
                  <a:schemeClr val="tx1"/>
                </a:solidFill>
              </a:rPr>
              <a:t>vahidebabaiyan@yahoo.com</a:t>
            </a:r>
            <a:endParaRPr lang="fa-IR" sz="1800" dirty="0" smtClean="0">
              <a:solidFill>
                <a:schemeClr val="tx1"/>
              </a:solidFill>
            </a:endParaRPr>
          </a:p>
          <a:p>
            <a:endParaRPr lang="en-US" sz="1800" dirty="0">
              <a:solidFill>
                <a:schemeClr val="tx1"/>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762002" cy="857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40005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عناصر اصلی محیط بانکی</a:t>
            </a:r>
            <a:endParaRPr lang="en-US" dirty="0"/>
          </a:p>
        </p:txBody>
      </p:sp>
      <p:sp>
        <p:nvSpPr>
          <p:cNvPr id="4" name="Content Placeholder 3"/>
          <p:cNvSpPr>
            <a:spLocks noGrp="1"/>
          </p:cNvSpPr>
          <p:nvPr>
            <p:ph idx="1"/>
          </p:nvPr>
        </p:nvSpPr>
        <p:spPr/>
        <p:txBody>
          <a:bodyPr>
            <a:normAutofit/>
          </a:bodyPr>
          <a:lstStyle/>
          <a:p>
            <a:pPr marL="457200" indent="-457200" algn="just">
              <a:buFont typeface="+mj-lt"/>
              <a:buAutoNum type="arabicPeriod"/>
            </a:pPr>
            <a:r>
              <a:rPr lang="fa-IR" sz="2000" b="1" dirty="0" smtClean="0"/>
              <a:t>سخت افزار</a:t>
            </a:r>
          </a:p>
          <a:p>
            <a:pPr marL="320040" lvl="1" indent="0" algn="just">
              <a:buNone/>
            </a:pPr>
            <a:r>
              <a:rPr lang="fa-IR" sz="1800" dirty="0" smtClean="0"/>
              <a:t>سخت افزار ذخیره سازی داده ها – سخت افزار پردازنده مرکزی – سخت افزار ارتباطی</a:t>
            </a:r>
          </a:p>
          <a:p>
            <a:pPr marL="457200" indent="-457200" algn="just">
              <a:buFont typeface="+mj-lt"/>
              <a:buAutoNum type="arabicPeriod"/>
            </a:pPr>
            <a:r>
              <a:rPr lang="fa-IR" sz="2000" b="1" dirty="0" smtClean="0"/>
              <a:t>نرم افزار</a:t>
            </a:r>
          </a:p>
          <a:p>
            <a:pPr marL="320040" lvl="1" indent="0" algn="just">
              <a:buNone/>
            </a:pPr>
            <a:r>
              <a:rPr lang="fa-IR" sz="1800" dirty="0" smtClean="0"/>
              <a:t>نرم افزار کاربردی: کاربر برای تماس با بانک از آن استفاده می کند.</a:t>
            </a:r>
          </a:p>
          <a:p>
            <a:pPr marL="320040" lvl="1" indent="0" algn="just">
              <a:buNone/>
            </a:pPr>
            <a:r>
              <a:rPr lang="fa-IR" sz="1800" dirty="0" smtClean="0"/>
              <a:t>نرم افزار سیستمی:  </a:t>
            </a:r>
            <a:r>
              <a:rPr lang="en-US" sz="1800" dirty="0" smtClean="0"/>
              <a:t>DBMS</a:t>
            </a:r>
            <a:r>
              <a:rPr lang="fa-IR" sz="1800" dirty="0" smtClean="0"/>
              <a:t>، سیستم عامل </a:t>
            </a:r>
            <a:r>
              <a:rPr lang="en-US" sz="1800" dirty="0" smtClean="0"/>
              <a:t>(OS)</a:t>
            </a:r>
            <a:endParaRPr lang="fa-IR" sz="1800" dirty="0" smtClean="0"/>
          </a:p>
          <a:p>
            <a:pPr marL="457200" indent="-457200" algn="just">
              <a:buFont typeface="+mj-lt"/>
              <a:buAutoNum type="arabicPeriod"/>
            </a:pPr>
            <a:r>
              <a:rPr lang="fa-IR" sz="2000" b="1" dirty="0" smtClean="0"/>
              <a:t>کاربر</a:t>
            </a:r>
            <a:endParaRPr lang="en-US" sz="2000" b="1" dirty="0" smtClean="0"/>
          </a:p>
          <a:p>
            <a:pPr marL="320040" lvl="1" indent="0" algn="just">
              <a:buNone/>
            </a:pPr>
            <a:r>
              <a:rPr lang="fa-IR" sz="1800" dirty="0" smtClean="0"/>
              <a:t>مدیر بانک اطلاعات </a:t>
            </a:r>
            <a:r>
              <a:rPr lang="en-US" sz="1800" dirty="0" smtClean="0"/>
              <a:t>(DBA)</a:t>
            </a:r>
            <a:r>
              <a:rPr lang="fa-IR" sz="1800" dirty="0" smtClean="0"/>
              <a:t>، برنامه نویس بانک اطلاعات</a:t>
            </a:r>
            <a:r>
              <a:rPr lang="en-US" sz="1800" dirty="0" smtClean="0"/>
              <a:t>(DBP)</a:t>
            </a:r>
            <a:r>
              <a:rPr lang="fa-IR" sz="1800" dirty="0" smtClean="0"/>
              <a:t> و کاربر نهایی </a:t>
            </a:r>
            <a:r>
              <a:rPr lang="en-US" sz="1800" dirty="0" smtClean="0"/>
              <a:t>(End user)</a:t>
            </a:r>
            <a:endParaRPr lang="fa-IR" sz="1800" dirty="0" smtClean="0"/>
          </a:p>
          <a:p>
            <a:pPr marL="457200" indent="-457200" algn="just">
              <a:buFont typeface="+mj-lt"/>
              <a:buAutoNum type="arabicPeriod"/>
            </a:pPr>
            <a:r>
              <a:rPr lang="fa-IR" sz="2000" b="1" dirty="0" smtClean="0"/>
              <a:t>داده</a:t>
            </a:r>
            <a:endParaRPr lang="en-US" sz="2000" b="1" dirty="0" smtClean="0"/>
          </a:p>
          <a:p>
            <a:pPr marL="320040" lvl="1" indent="0" algn="just">
              <a:buNone/>
            </a:pPr>
            <a:r>
              <a:rPr lang="fa-IR" sz="1800" dirty="0" smtClean="0"/>
              <a:t>داده های مرتبط با موجودیت ها و ارتباط بین آن ها</a:t>
            </a:r>
            <a:endParaRPr lang="en-US" sz="18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86833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بانک اطلاعاتی توزیع شده</a:t>
            </a:r>
            <a:endParaRPr lang="en-US" b="1" dirty="0">
              <a:latin typeface="+mn-lt"/>
            </a:endParaRPr>
          </a:p>
        </p:txBody>
      </p:sp>
      <p:sp>
        <p:nvSpPr>
          <p:cNvPr id="3" name="Content Placeholder 2"/>
          <p:cNvSpPr>
            <a:spLocks noGrp="1"/>
          </p:cNvSpPr>
          <p:nvPr>
            <p:ph idx="1"/>
          </p:nvPr>
        </p:nvSpPr>
        <p:spPr/>
        <p:txBody>
          <a:bodyPr>
            <a:normAutofit/>
          </a:bodyPr>
          <a:lstStyle/>
          <a:p>
            <a:pPr marL="0" indent="0" algn="just">
              <a:buNone/>
            </a:pPr>
            <a:r>
              <a:rPr lang="fa-IR" b="1" u="sng" dirty="0" smtClean="0"/>
              <a:t>بانک های اطلاعاتی با داده های توزیع شده</a:t>
            </a:r>
          </a:p>
          <a:p>
            <a:pPr marL="320040" lvl="1" indent="0" algn="just">
              <a:buNone/>
            </a:pPr>
            <a:r>
              <a:rPr lang="fa-IR" dirty="0" smtClean="0"/>
              <a:t>یک کامپیوتر اصلی وجود دارد که مسئولیت هدایت کل شبکه و مدیریت بانک اطلاعاتی را بر عهده دارد. ولی داده ها در قسمت های مختلف شبکه پخش شده اند.</a:t>
            </a:r>
          </a:p>
          <a:p>
            <a:pPr marL="320040" lvl="1" indent="0" algn="just">
              <a:buNone/>
            </a:pPr>
            <a:endParaRPr lang="fa-IR" b="1" u="sng" dirty="0" smtClean="0"/>
          </a:p>
          <a:p>
            <a:pPr marL="0" indent="0" algn="just">
              <a:buNone/>
            </a:pPr>
            <a:r>
              <a:rPr lang="fa-IR" b="1" u="sng" dirty="0" smtClean="0"/>
              <a:t>بانک های اطلاعاتی با داده ها و سیستم توزیع شده</a:t>
            </a:r>
          </a:p>
          <a:p>
            <a:pPr marL="320040" lvl="1" indent="0" algn="just">
              <a:buNone/>
            </a:pPr>
            <a:r>
              <a:rPr lang="fa-IR" dirty="0" smtClean="0"/>
              <a:t>مدیریت بصورت توزیع شده در چند کامپیوتر جا دارد یعنی پردازش ها ممکن است در کامپیوترهای مختلفی انجام گیرد. داده ها نیز در شبکه پخش می باشند. </a:t>
            </a:r>
          </a:p>
          <a:p>
            <a:pPr marL="320040" lvl="1" indent="0" algn="just">
              <a:buNone/>
            </a:pPr>
            <a:r>
              <a:rPr lang="fa-IR" dirty="0" smtClean="0"/>
              <a:t>مثال: در سیستم عامل های توزیع شده </a:t>
            </a:r>
            <a:r>
              <a:rPr lang="en-US" dirty="0" smtClean="0"/>
              <a:t>Unix</a:t>
            </a:r>
            <a:r>
              <a:rPr lang="fa-IR" dirty="0" smtClean="0"/>
              <a:t> و </a:t>
            </a:r>
            <a:r>
              <a:rPr lang="en-US" dirty="0" smtClean="0"/>
              <a:t>Windows NT</a:t>
            </a:r>
            <a:r>
              <a:rPr lang="fa-IR" dirty="0" smtClean="0"/>
              <a:t> این بانک ها قابل پیاده سازی اند.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4062966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1619892" y="5361318"/>
            <a:ext cx="6942387" cy="1471382"/>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1619892" y="3954935"/>
            <a:ext cx="4780907" cy="140638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fa-IR" dirty="0" smtClean="0"/>
              <a:t>معماری سیستم بانک اطلاعاتی</a:t>
            </a:r>
            <a:endParaRPr lang="en-US" dirty="0"/>
          </a:p>
        </p:txBody>
      </p:sp>
      <p:sp>
        <p:nvSpPr>
          <p:cNvPr id="3" name="Content Placeholder 2"/>
          <p:cNvSpPr>
            <a:spLocks noGrp="1"/>
          </p:cNvSpPr>
          <p:nvPr>
            <p:ph idx="1"/>
          </p:nvPr>
        </p:nvSpPr>
        <p:spPr>
          <a:xfrm>
            <a:off x="381000" y="1590738"/>
            <a:ext cx="8534400" cy="838200"/>
          </a:xfrm>
        </p:spPr>
        <p:txBody>
          <a:bodyPr/>
          <a:lstStyle/>
          <a:p>
            <a:pPr marL="0" indent="0">
              <a:buNone/>
            </a:pPr>
            <a:r>
              <a:rPr lang="fa-IR" dirty="0" smtClean="0"/>
              <a:t>مدل پیشنهادی </a:t>
            </a:r>
            <a:r>
              <a:rPr lang="en-US" dirty="0" smtClean="0"/>
              <a:t>ANSI</a:t>
            </a:r>
            <a:r>
              <a:rPr lang="fa-IR" dirty="0" smtClean="0"/>
              <a:t> (ارائه شده در سال 1975)</a:t>
            </a:r>
            <a:r>
              <a:rPr lang="en-US" dirty="0" smtClean="0"/>
              <a:t> </a:t>
            </a:r>
            <a:r>
              <a:rPr lang="fa-IR" dirty="0" smtClean="0"/>
              <a:t> برای معماری سیستم بانک اطلاعاتی</a:t>
            </a:r>
            <a:endParaRPr lang="en-US" dirty="0"/>
          </a:p>
        </p:txBody>
      </p:sp>
      <p:sp>
        <p:nvSpPr>
          <p:cNvPr id="75" name="Rectangle 74"/>
          <p:cNvSpPr/>
          <p:nvPr/>
        </p:nvSpPr>
        <p:spPr>
          <a:xfrm>
            <a:off x="1619892" y="2362200"/>
            <a:ext cx="6942387" cy="1589535"/>
          </a:xfrm>
          <a:prstGeom prst="rect">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Slide Number Placeholder 3"/>
          <p:cNvSpPr>
            <a:spLocks noGrp="1"/>
          </p:cNvSpPr>
          <p:nvPr>
            <p:ph type="sldNum" sz="quarter" idx="12"/>
          </p:nvPr>
        </p:nvSpPr>
        <p:spPr>
          <a:xfrm>
            <a:off x="8367265" y="6492875"/>
            <a:ext cx="762000" cy="365125"/>
          </a:xfrm>
        </p:spPr>
        <p:txBody>
          <a:bodyPr/>
          <a:lstStyle/>
          <a:p>
            <a:fld id="{B6F15528-21DE-4FAA-801E-634DDDAF4B2B}" type="slidenum">
              <a:rPr lang="en-US" smtClean="0"/>
              <a:pPr/>
              <a:t>12</a:t>
            </a:fld>
            <a:endParaRPr lang="en-US" dirty="0"/>
          </a:p>
        </p:txBody>
      </p:sp>
      <p:sp>
        <p:nvSpPr>
          <p:cNvPr id="77" name="AutoShape 6"/>
          <p:cNvSpPr>
            <a:spLocks noChangeArrowheads="1"/>
          </p:cNvSpPr>
          <p:nvPr/>
        </p:nvSpPr>
        <p:spPr bwMode="auto">
          <a:xfrm>
            <a:off x="3149600" y="5636419"/>
            <a:ext cx="431800" cy="611981"/>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78" name="AutoShape 6"/>
          <p:cNvSpPr>
            <a:spLocks noChangeArrowheads="1"/>
          </p:cNvSpPr>
          <p:nvPr/>
        </p:nvSpPr>
        <p:spPr bwMode="auto">
          <a:xfrm>
            <a:off x="3835400" y="5636419"/>
            <a:ext cx="431800" cy="611981"/>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79" name="AutoShape 6"/>
          <p:cNvSpPr>
            <a:spLocks noChangeArrowheads="1"/>
          </p:cNvSpPr>
          <p:nvPr/>
        </p:nvSpPr>
        <p:spPr bwMode="auto">
          <a:xfrm>
            <a:off x="4546600" y="5636418"/>
            <a:ext cx="431800" cy="611981"/>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80" name="AutoShape 6"/>
          <p:cNvSpPr>
            <a:spLocks noChangeArrowheads="1"/>
          </p:cNvSpPr>
          <p:nvPr/>
        </p:nvSpPr>
        <p:spPr bwMode="auto">
          <a:xfrm>
            <a:off x="6578600" y="5636419"/>
            <a:ext cx="431800" cy="611981"/>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81" name="AutoShape 6"/>
          <p:cNvSpPr>
            <a:spLocks noChangeArrowheads="1"/>
          </p:cNvSpPr>
          <p:nvPr/>
        </p:nvSpPr>
        <p:spPr bwMode="auto">
          <a:xfrm>
            <a:off x="7213600" y="5636419"/>
            <a:ext cx="431800" cy="611981"/>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82" name="Rectangle 81"/>
          <p:cNvSpPr>
            <a:spLocks noChangeArrowheads="1"/>
          </p:cNvSpPr>
          <p:nvPr/>
        </p:nvSpPr>
        <p:spPr bwMode="auto">
          <a:xfrm>
            <a:off x="1671577" y="2907268"/>
            <a:ext cx="1092200" cy="236555"/>
          </a:xfrm>
          <a:prstGeom prst="rect">
            <a:avLst/>
          </a:prstGeom>
          <a:solidFill>
            <a:schemeClr val="bg1"/>
          </a:solidFill>
          <a:ln w="9525">
            <a:solidFill>
              <a:schemeClr val="tx1"/>
            </a:solidFill>
            <a:miter lim="800000"/>
            <a:headEnd/>
            <a:tailEnd/>
          </a:ln>
          <a:effectLst/>
          <a:extLst/>
        </p:spPr>
        <p:txBody>
          <a:bodyPr wrap="none" anchor="ctr"/>
          <a:lstStyle/>
          <a:p>
            <a:pPr algn="ctr" rtl="1"/>
            <a:r>
              <a:rPr lang="en-US" sz="1600" dirty="0" smtClean="0">
                <a:cs typeface="B Nazanin" pitchFamily="2" charset="-78"/>
              </a:rPr>
              <a:t>HL + DSL</a:t>
            </a:r>
            <a:endParaRPr lang="en-US" sz="1600" dirty="0">
              <a:cs typeface="B Nazanin" pitchFamily="2" charset="-78"/>
            </a:endParaRPr>
          </a:p>
        </p:txBody>
      </p:sp>
      <p:sp>
        <p:nvSpPr>
          <p:cNvPr id="83" name="Rectangle 82"/>
          <p:cNvSpPr>
            <a:spLocks noChangeArrowheads="1"/>
          </p:cNvSpPr>
          <p:nvPr/>
        </p:nvSpPr>
        <p:spPr bwMode="auto">
          <a:xfrm>
            <a:off x="2971800" y="2895929"/>
            <a:ext cx="1092200" cy="236555"/>
          </a:xfrm>
          <a:prstGeom prst="rect">
            <a:avLst/>
          </a:prstGeom>
          <a:solidFill>
            <a:schemeClr val="bg1"/>
          </a:solidFill>
          <a:ln w="9525">
            <a:solidFill>
              <a:schemeClr val="tx1"/>
            </a:solidFill>
            <a:miter lim="800000"/>
            <a:headEnd/>
            <a:tailEnd/>
          </a:ln>
          <a:effectLst/>
          <a:extLst/>
        </p:spPr>
        <p:txBody>
          <a:bodyPr wrap="none" anchor="ctr"/>
          <a:lstStyle/>
          <a:p>
            <a:pPr algn="ctr" rtl="1"/>
            <a:r>
              <a:rPr lang="en-US" sz="1600" dirty="0" smtClean="0">
                <a:cs typeface="B Nazanin" pitchFamily="2" charset="-78"/>
              </a:rPr>
              <a:t>HL + DSL</a:t>
            </a:r>
            <a:endParaRPr lang="en-US" sz="1600" dirty="0">
              <a:cs typeface="B Nazanin" pitchFamily="2" charset="-78"/>
            </a:endParaRPr>
          </a:p>
        </p:txBody>
      </p:sp>
      <p:sp>
        <p:nvSpPr>
          <p:cNvPr id="84" name="Rectangle 83"/>
          <p:cNvSpPr>
            <a:spLocks noChangeArrowheads="1"/>
          </p:cNvSpPr>
          <p:nvPr/>
        </p:nvSpPr>
        <p:spPr bwMode="auto">
          <a:xfrm>
            <a:off x="2255295" y="3433904"/>
            <a:ext cx="1295400" cy="384382"/>
          </a:xfrm>
          <a:prstGeom prst="rect">
            <a:avLst/>
          </a:prstGeom>
          <a:solidFill>
            <a:schemeClr val="bg1"/>
          </a:solidFill>
          <a:ln w="9525">
            <a:solidFill>
              <a:schemeClr val="tx1"/>
            </a:solidFill>
            <a:miter lim="800000"/>
            <a:headEnd/>
            <a:tailEnd/>
          </a:ln>
          <a:effectLst/>
          <a:extLst/>
        </p:spPr>
        <p:txBody>
          <a:bodyPr wrap="none" anchor="ctr"/>
          <a:lstStyle/>
          <a:p>
            <a:pPr algn="ctr" rtl="1"/>
            <a:r>
              <a:rPr lang="fa-IR" sz="1600" b="1" dirty="0" smtClean="0">
                <a:cs typeface="B Nazanin" pitchFamily="2" charset="-78"/>
              </a:rPr>
              <a:t>دید خارجی </a:t>
            </a:r>
            <a:r>
              <a:rPr lang="en-US" sz="1600" b="1" dirty="0" smtClean="0">
                <a:cs typeface="B Nazanin" pitchFamily="2" charset="-78"/>
              </a:rPr>
              <a:t>A</a:t>
            </a:r>
            <a:endParaRPr lang="en-US" sz="1600" b="1" dirty="0">
              <a:cs typeface="B Nazanin" pitchFamily="2" charset="-78"/>
            </a:endParaRPr>
          </a:p>
        </p:txBody>
      </p:sp>
      <p:sp>
        <p:nvSpPr>
          <p:cNvPr id="85" name="Rectangle 84"/>
          <p:cNvSpPr>
            <a:spLocks noChangeArrowheads="1"/>
          </p:cNvSpPr>
          <p:nvPr/>
        </p:nvSpPr>
        <p:spPr bwMode="auto">
          <a:xfrm>
            <a:off x="5997616" y="3485514"/>
            <a:ext cx="1295400" cy="384382"/>
          </a:xfrm>
          <a:prstGeom prst="rect">
            <a:avLst/>
          </a:prstGeom>
          <a:solidFill>
            <a:schemeClr val="bg1"/>
          </a:solidFill>
          <a:ln w="9525">
            <a:solidFill>
              <a:schemeClr val="tx1"/>
            </a:solidFill>
            <a:miter lim="800000"/>
            <a:headEnd/>
            <a:tailEnd/>
          </a:ln>
          <a:effectLst/>
          <a:extLst/>
        </p:spPr>
        <p:txBody>
          <a:bodyPr wrap="none" anchor="ctr"/>
          <a:lstStyle/>
          <a:p>
            <a:pPr algn="ctr" rtl="1"/>
            <a:r>
              <a:rPr lang="fa-IR" sz="1600" b="1" dirty="0" smtClean="0">
                <a:cs typeface="B Nazanin" pitchFamily="2" charset="-78"/>
              </a:rPr>
              <a:t>دید خارجی </a:t>
            </a:r>
            <a:r>
              <a:rPr lang="en-US" sz="1600" b="1" dirty="0" smtClean="0">
                <a:cs typeface="B Nazanin" pitchFamily="2" charset="-78"/>
              </a:rPr>
              <a:t>B</a:t>
            </a:r>
            <a:endParaRPr lang="en-US" sz="1600" b="1" dirty="0">
              <a:cs typeface="B Nazanin" pitchFamily="2" charset="-78"/>
            </a:endParaRPr>
          </a:p>
        </p:txBody>
      </p:sp>
      <p:sp>
        <p:nvSpPr>
          <p:cNvPr id="86" name="Rectangle 85"/>
          <p:cNvSpPr>
            <a:spLocks noChangeArrowheads="1"/>
          </p:cNvSpPr>
          <p:nvPr/>
        </p:nvSpPr>
        <p:spPr bwMode="auto">
          <a:xfrm>
            <a:off x="3230676" y="4329878"/>
            <a:ext cx="1878582" cy="723662"/>
          </a:xfrm>
          <a:prstGeom prst="rect">
            <a:avLst/>
          </a:prstGeom>
          <a:solidFill>
            <a:schemeClr val="bg1"/>
          </a:solidFill>
          <a:ln w="9525">
            <a:solidFill>
              <a:schemeClr val="tx1"/>
            </a:solidFill>
            <a:miter lim="800000"/>
            <a:headEnd/>
            <a:tailEnd/>
          </a:ln>
          <a:effectLst/>
          <a:extLst/>
        </p:spPr>
        <p:txBody>
          <a:bodyPr wrap="none" anchor="ctr"/>
          <a:lstStyle/>
          <a:p>
            <a:pPr algn="ctr" rtl="1"/>
            <a:r>
              <a:rPr lang="fa-IR" sz="1600" b="1" dirty="0" smtClean="0">
                <a:cs typeface="B Nazanin" pitchFamily="2" charset="-78"/>
              </a:rPr>
              <a:t>دید</a:t>
            </a:r>
            <a:r>
              <a:rPr lang="en-US" sz="1600" b="1" dirty="0" smtClean="0">
                <a:cs typeface="B Nazanin" pitchFamily="2" charset="-78"/>
              </a:rPr>
              <a:t> </a:t>
            </a:r>
            <a:r>
              <a:rPr lang="fa-IR" sz="1600" b="1" dirty="0" smtClean="0">
                <a:cs typeface="B Nazanin" pitchFamily="2" charset="-78"/>
              </a:rPr>
              <a:t> ادراکی یا مفهومی</a:t>
            </a:r>
            <a:endParaRPr lang="en-US" sz="1600" b="1" dirty="0">
              <a:cs typeface="B Nazanin" pitchFamily="2" charset="-78"/>
            </a:endParaRPr>
          </a:p>
        </p:txBody>
      </p:sp>
      <p:sp>
        <p:nvSpPr>
          <p:cNvPr id="87" name="Oval 86"/>
          <p:cNvSpPr/>
          <p:nvPr/>
        </p:nvSpPr>
        <p:spPr>
          <a:xfrm>
            <a:off x="7937500" y="4236793"/>
            <a:ext cx="1130300" cy="90983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600" dirty="0" smtClean="0">
                <a:solidFill>
                  <a:schemeClr val="tx1"/>
                </a:solidFill>
              </a:rPr>
              <a:t>DBMS</a:t>
            </a:r>
            <a:endParaRPr lang="en-US" sz="1600" dirty="0">
              <a:solidFill>
                <a:schemeClr val="tx1"/>
              </a:solidFill>
            </a:endParaRPr>
          </a:p>
        </p:txBody>
      </p:sp>
      <p:sp>
        <p:nvSpPr>
          <p:cNvPr id="88" name="Oval 87"/>
          <p:cNvSpPr/>
          <p:nvPr/>
        </p:nvSpPr>
        <p:spPr>
          <a:xfrm>
            <a:off x="15674" y="4471623"/>
            <a:ext cx="924126" cy="71535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600" dirty="0" smtClean="0">
                <a:solidFill>
                  <a:schemeClr val="tx1"/>
                </a:solidFill>
              </a:rPr>
              <a:t>DBA</a:t>
            </a:r>
            <a:endParaRPr lang="en-US" sz="1600" dirty="0">
              <a:solidFill>
                <a:schemeClr val="tx1"/>
              </a:solidFill>
            </a:endParaRPr>
          </a:p>
        </p:txBody>
      </p:sp>
      <p:sp>
        <p:nvSpPr>
          <p:cNvPr id="89" name="TextBox 88"/>
          <p:cNvSpPr txBox="1"/>
          <p:nvPr/>
        </p:nvSpPr>
        <p:spPr>
          <a:xfrm>
            <a:off x="1787912" y="2537936"/>
            <a:ext cx="859530"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A1</a:t>
            </a:r>
            <a:endParaRPr lang="en-US" dirty="0">
              <a:cs typeface="B Nazanin" pitchFamily="2" charset="-78"/>
            </a:endParaRPr>
          </a:p>
        </p:txBody>
      </p:sp>
      <p:sp>
        <p:nvSpPr>
          <p:cNvPr id="90" name="TextBox 89"/>
          <p:cNvSpPr txBox="1"/>
          <p:nvPr/>
        </p:nvSpPr>
        <p:spPr>
          <a:xfrm>
            <a:off x="3088135" y="2521774"/>
            <a:ext cx="859530"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A2</a:t>
            </a:r>
            <a:endParaRPr lang="en-US" dirty="0">
              <a:cs typeface="B Nazanin" pitchFamily="2" charset="-78"/>
            </a:endParaRPr>
          </a:p>
        </p:txBody>
      </p:sp>
      <p:sp>
        <p:nvSpPr>
          <p:cNvPr id="91" name="Rectangle 90"/>
          <p:cNvSpPr>
            <a:spLocks noChangeArrowheads="1"/>
          </p:cNvSpPr>
          <p:nvPr/>
        </p:nvSpPr>
        <p:spPr bwMode="auto">
          <a:xfrm>
            <a:off x="4798993" y="2923669"/>
            <a:ext cx="1092200" cy="236555"/>
          </a:xfrm>
          <a:prstGeom prst="rect">
            <a:avLst/>
          </a:prstGeom>
          <a:solidFill>
            <a:schemeClr val="bg1"/>
          </a:solidFill>
          <a:ln w="9525">
            <a:solidFill>
              <a:schemeClr val="tx1"/>
            </a:solidFill>
            <a:miter lim="800000"/>
            <a:headEnd/>
            <a:tailEnd/>
          </a:ln>
          <a:effectLst/>
          <a:extLst/>
        </p:spPr>
        <p:txBody>
          <a:bodyPr wrap="none" anchor="ctr"/>
          <a:lstStyle/>
          <a:p>
            <a:pPr algn="ctr" rtl="1"/>
            <a:r>
              <a:rPr lang="en-US" sz="1600" dirty="0" smtClean="0">
                <a:cs typeface="B Nazanin" pitchFamily="2" charset="-78"/>
              </a:rPr>
              <a:t>HL + DSL</a:t>
            </a:r>
            <a:endParaRPr lang="en-US" sz="1600" dirty="0">
              <a:cs typeface="B Nazanin" pitchFamily="2" charset="-78"/>
            </a:endParaRPr>
          </a:p>
        </p:txBody>
      </p:sp>
      <p:sp>
        <p:nvSpPr>
          <p:cNvPr id="92" name="Rectangle 91"/>
          <p:cNvSpPr>
            <a:spLocks noChangeArrowheads="1"/>
          </p:cNvSpPr>
          <p:nvPr/>
        </p:nvSpPr>
        <p:spPr bwMode="auto">
          <a:xfrm>
            <a:off x="6099216" y="2912330"/>
            <a:ext cx="1092200" cy="236555"/>
          </a:xfrm>
          <a:prstGeom prst="rect">
            <a:avLst/>
          </a:prstGeom>
          <a:solidFill>
            <a:schemeClr val="bg1"/>
          </a:solidFill>
          <a:ln w="9525">
            <a:solidFill>
              <a:schemeClr val="tx1"/>
            </a:solidFill>
            <a:miter lim="800000"/>
            <a:headEnd/>
            <a:tailEnd/>
          </a:ln>
          <a:effectLst/>
          <a:extLst/>
        </p:spPr>
        <p:txBody>
          <a:bodyPr wrap="none" anchor="ctr"/>
          <a:lstStyle/>
          <a:p>
            <a:pPr algn="ctr" rtl="1"/>
            <a:r>
              <a:rPr lang="en-US" sz="1600" dirty="0" smtClean="0">
                <a:cs typeface="B Nazanin" pitchFamily="2" charset="-78"/>
              </a:rPr>
              <a:t>HL + DSL</a:t>
            </a:r>
            <a:endParaRPr lang="en-US" sz="1600" dirty="0">
              <a:cs typeface="B Nazanin" pitchFamily="2" charset="-78"/>
            </a:endParaRPr>
          </a:p>
        </p:txBody>
      </p:sp>
      <p:sp>
        <p:nvSpPr>
          <p:cNvPr id="93" name="TextBox 92"/>
          <p:cNvSpPr txBox="1"/>
          <p:nvPr/>
        </p:nvSpPr>
        <p:spPr>
          <a:xfrm>
            <a:off x="4928151" y="2554337"/>
            <a:ext cx="846707"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B1</a:t>
            </a:r>
            <a:endParaRPr lang="en-US" dirty="0">
              <a:cs typeface="B Nazanin" pitchFamily="2" charset="-78"/>
            </a:endParaRPr>
          </a:p>
        </p:txBody>
      </p:sp>
      <p:sp>
        <p:nvSpPr>
          <p:cNvPr id="94" name="TextBox 93"/>
          <p:cNvSpPr txBox="1"/>
          <p:nvPr/>
        </p:nvSpPr>
        <p:spPr>
          <a:xfrm>
            <a:off x="6215551" y="2538175"/>
            <a:ext cx="859530"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B2</a:t>
            </a:r>
            <a:endParaRPr lang="en-US" dirty="0">
              <a:cs typeface="B Nazanin" pitchFamily="2" charset="-78"/>
            </a:endParaRPr>
          </a:p>
        </p:txBody>
      </p:sp>
      <p:sp>
        <p:nvSpPr>
          <p:cNvPr id="95" name="Rectangle 94"/>
          <p:cNvSpPr>
            <a:spLocks noChangeArrowheads="1"/>
          </p:cNvSpPr>
          <p:nvPr/>
        </p:nvSpPr>
        <p:spPr bwMode="auto">
          <a:xfrm>
            <a:off x="7391400" y="2899313"/>
            <a:ext cx="1092200" cy="236555"/>
          </a:xfrm>
          <a:prstGeom prst="rect">
            <a:avLst/>
          </a:prstGeom>
          <a:solidFill>
            <a:schemeClr val="bg1"/>
          </a:solidFill>
          <a:ln w="9525">
            <a:solidFill>
              <a:schemeClr val="tx1"/>
            </a:solidFill>
            <a:miter lim="800000"/>
            <a:headEnd/>
            <a:tailEnd/>
          </a:ln>
          <a:effectLst/>
          <a:extLst/>
        </p:spPr>
        <p:txBody>
          <a:bodyPr wrap="none" anchor="ctr"/>
          <a:lstStyle/>
          <a:p>
            <a:pPr algn="ctr" rtl="1"/>
            <a:r>
              <a:rPr lang="en-US" sz="1600" dirty="0" smtClean="0">
                <a:cs typeface="B Nazanin" pitchFamily="2" charset="-78"/>
              </a:rPr>
              <a:t>HL + DSL</a:t>
            </a:r>
            <a:endParaRPr lang="en-US" sz="1600" dirty="0">
              <a:cs typeface="B Nazanin" pitchFamily="2" charset="-78"/>
            </a:endParaRPr>
          </a:p>
        </p:txBody>
      </p:sp>
      <p:sp>
        <p:nvSpPr>
          <p:cNvPr id="96" name="TextBox 95"/>
          <p:cNvSpPr txBox="1"/>
          <p:nvPr/>
        </p:nvSpPr>
        <p:spPr>
          <a:xfrm>
            <a:off x="7520558" y="2525158"/>
            <a:ext cx="846707"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B3</a:t>
            </a:r>
            <a:endParaRPr lang="en-US" dirty="0">
              <a:cs typeface="B Nazanin" pitchFamily="2" charset="-78"/>
            </a:endParaRPr>
          </a:p>
        </p:txBody>
      </p:sp>
      <p:cxnSp>
        <p:nvCxnSpPr>
          <p:cNvPr id="97" name="Straight Arrow Connector 96"/>
          <p:cNvCxnSpPr>
            <a:endCxn id="87" idx="1"/>
          </p:cNvCxnSpPr>
          <p:nvPr/>
        </p:nvCxnSpPr>
        <p:spPr>
          <a:xfrm>
            <a:off x="7103429" y="3881702"/>
            <a:ext cx="999600" cy="488333"/>
          </a:xfrm>
          <a:prstGeom prst="straightConnector1">
            <a:avLst/>
          </a:prstGeom>
          <a:ln w="28575">
            <a:solidFill>
              <a:schemeClr val="tx1"/>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91" idx="2"/>
          </p:cNvCxnSpPr>
          <p:nvPr/>
        </p:nvCxnSpPr>
        <p:spPr>
          <a:xfrm>
            <a:off x="5345093" y="3160224"/>
            <a:ext cx="913595" cy="32529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a:stCxn id="83" idx="2"/>
          </p:cNvCxnSpPr>
          <p:nvPr/>
        </p:nvCxnSpPr>
        <p:spPr>
          <a:xfrm flipH="1">
            <a:off x="3088136" y="3132484"/>
            <a:ext cx="429764" cy="290089"/>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a:stCxn id="82" idx="2"/>
          </p:cNvCxnSpPr>
          <p:nvPr/>
        </p:nvCxnSpPr>
        <p:spPr>
          <a:xfrm>
            <a:off x="2217677" y="3143823"/>
            <a:ext cx="429765" cy="27875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flipH="1">
            <a:off x="7075081" y="3148885"/>
            <a:ext cx="767169" cy="336629"/>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3088136" y="3869896"/>
            <a:ext cx="431854" cy="437432"/>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flipH="1">
            <a:off x="5109258" y="3875438"/>
            <a:ext cx="888358" cy="43189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5615009" y="4105623"/>
            <a:ext cx="2328902" cy="445871"/>
          </a:xfrm>
          <a:prstGeom prst="straightConnector1">
            <a:avLst/>
          </a:prstGeom>
          <a:ln w="28575">
            <a:solidFill>
              <a:schemeClr val="tx1"/>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8002850" y="3132484"/>
            <a:ext cx="252150" cy="1104309"/>
          </a:xfrm>
          <a:prstGeom prst="straightConnector1">
            <a:avLst/>
          </a:prstGeom>
          <a:ln w="28575">
            <a:solidFill>
              <a:schemeClr val="tx1"/>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a:off x="2855680" y="5544469"/>
            <a:ext cx="5518659" cy="838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7" name="Straight Arrow Connector 106"/>
          <p:cNvCxnSpPr>
            <a:stCxn id="92" idx="2"/>
          </p:cNvCxnSpPr>
          <p:nvPr/>
        </p:nvCxnSpPr>
        <p:spPr>
          <a:xfrm flipH="1">
            <a:off x="6636060" y="3148885"/>
            <a:ext cx="9256" cy="336629"/>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4180780" y="5064683"/>
            <a:ext cx="0" cy="475384"/>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flipV="1">
            <a:off x="4180780" y="4858369"/>
            <a:ext cx="3774486" cy="412629"/>
          </a:xfrm>
          <a:prstGeom prst="straightConnector1">
            <a:avLst/>
          </a:prstGeom>
          <a:ln w="28575">
            <a:solidFill>
              <a:schemeClr val="tx1"/>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flipV="1">
            <a:off x="7842250" y="5030991"/>
            <a:ext cx="260779" cy="509076"/>
          </a:xfrm>
          <a:prstGeom prst="straightConnector1">
            <a:avLst/>
          </a:prstGeom>
          <a:ln w="28575">
            <a:solidFill>
              <a:schemeClr val="tx1"/>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sp>
        <p:nvSpPr>
          <p:cNvPr id="111" name="Left Brace 110"/>
          <p:cNvSpPr/>
          <p:nvPr/>
        </p:nvSpPr>
        <p:spPr>
          <a:xfrm>
            <a:off x="934093" y="3322869"/>
            <a:ext cx="685800" cy="3059800"/>
          </a:xfrm>
          <a:prstGeom prst="leftBrace">
            <a:avLst>
              <a:gd name="adj1" fmla="val 31962"/>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2" name="TextBox 111"/>
          <p:cNvSpPr txBox="1"/>
          <p:nvPr/>
        </p:nvSpPr>
        <p:spPr>
          <a:xfrm>
            <a:off x="1700695" y="3951735"/>
            <a:ext cx="1577676" cy="307777"/>
          </a:xfrm>
          <a:prstGeom prst="rect">
            <a:avLst/>
          </a:prstGeom>
          <a:noFill/>
        </p:spPr>
        <p:txBody>
          <a:bodyPr wrap="none" rtlCol="0">
            <a:spAutoFit/>
          </a:bodyPr>
          <a:lstStyle/>
          <a:p>
            <a:pPr algn="r" rtl="1"/>
            <a:r>
              <a:rPr lang="fa-IR" sz="1400" b="1" dirty="0" smtClean="0">
                <a:cs typeface="B Nazanin" pitchFamily="2" charset="-78"/>
              </a:rPr>
              <a:t>تبدیل خارجی / ادراکی</a:t>
            </a:r>
            <a:endParaRPr lang="en-US" sz="1400" b="1" dirty="0">
              <a:cs typeface="B Nazanin" pitchFamily="2" charset="-78"/>
            </a:endParaRPr>
          </a:p>
        </p:txBody>
      </p:sp>
      <p:sp>
        <p:nvSpPr>
          <p:cNvPr id="113" name="TextBox 112"/>
          <p:cNvSpPr txBox="1"/>
          <p:nvPr/>
        </p:nvSpPr>
        <p:spPr>
          <a:xfrm>
            <a:off x="2432559" y="5053540"/>
            <a:ext cx="1618741" cy="307777"/>
          </a:xfrm>
          <a:prstGeom prst="rect">
            <a:avLst/>
          </a:prstGeom>
          <a:noFill/>
        </p:spPr>
        <p:txBody>
          <a:bodyPr wrap="square" rtlCol="0">
            <a:spAutoFit/>
          </a:bodyPr>
          <a:lstStyle/>
          <a:p>
            <a:pPr algn="r" rtl="1"/>
            <a:r>
              <a:rPr lang="fa-IR" sz="1400" b="1" dirty="0" smtClean="0">
                <a:cs typeface="B Nazanin" pitchFamily="2" charset="-78"/>
              </a:rPr>
              <a:t>تبدیل ادراکی / داخلی</a:t>
            </a:r>
            <a:endParaRPr lang="en-US" sz="1400" b="1" dirty="0">
              <a:cs typeface="B Nazanin" pitchFamily="2" charset="-78"/>
            </a:endParaRPr>
          </a:p>
        </p:txBody>
      </p:sp>
      <p:sp>
        <p:nvSpPr>
          <p:cNvPr id="114" name="TextBox 113"/>
          <p:cNvSpPr txBox="1"/>
          <p:nvPr/>
        </p:nvSpPr>
        <p:spPr>
          <a:xfrm>
            <a:off x="1787911" y="5540067"/>
            <a:ext cx="1060693" cy="1015663"/>
          </a:xfrm>
          <a:prstGeom prst="rect">
            <a:avLst/>
          </a:prstGeom>
          <a:noFill/>
        </p:spPr>
        <p:txBody>
          <a:bodyPr wrap="square" rtlCol="0">
            <a:spAutoFit/>
          </a:bodyPr>
          <a:lstStyle/>
          <a:p>
            <a:pPr algn="r" rtl="1"/>
            <a:r>
              <a:rPr lang="fa-IR" sz="1400" b="1" dirty="0" smtClean="0">
                <a:cs typeface="B Nazanin" pitchFamily="2" charset="-78"/>
              </a:rPr>
              <a:t>داده های ذخیره شده </a:t>
            </a:r>
          </a:p>
          <a:p>
            <a:pPr algn="r" rtl="1"/>
            <a:r>
              <a:rPr lang="fa-IR" sz="1400" b="1" dirty="0" smtClean="0">
                <a:cs typeface="B Nazanin" pitchFamily="2" charset="-78"/>
              </a:rPr>
              <a:t>براساس </a:t>
            </a:r>
            <a:r>
              <a:rPr lang="fa-IR" sz="1600" b="1" dirty="0" smtClean="0">
                <a:cs typeface="B Nazanin" pitchFamily="2" charset="-78"/>
              </a:rPr>
              <a:t>دید داخلی</a:t>
            </a:r>
            <a:endParaRPr lang="en-US" sz="1600" b="1" dirty="0">
              <a:cs typeface="B Nazanin" pitchFamily="2" charset="-78"/>
            </a:endParaRPr>
          </a:p>
        </p:txBody>
      </p:sp>
      <p:sp>
        <p:nvSpPr>
          <p:cNvPr id="115" name="TextBox 114"/>
          <p:cNvSpPr txBox="1"/>
          <p:nvPr/>
        </p:nvSpPr>
        <p:spPr>
          <a:xfrm>
            <a:off x="4783122" y="6336268"/>
            <a:ext cx="1075936" cy="369332"/>
          </a:xfrm>
          <a:prstGeom prst="rect">
            <a:avLst/>
          </a:prstGeom>
          <a:noFill/>
        </p:spPr>
        <p:txBody>
          <a:bodyPr wrap="none" rtlCol="0">
            <a:spAutoFit/>
          </a:bodyPr>
          <a:lstStyle/>
          <a:p>
            <a:pPr algn="r" rtl="1"/>
            <a:r>
              <a:rPr lang="fa-IR" dirty="0" smtClean="0">
                <a:cs typeface="B Nazanin" pitchFamily="2" charset="-78"/>
              </a:rPr>
              <a:t>بانک فیزیکی</a:t>
            </a:r>
            <a:endParaRPr lang="en-US" dirty="0">
              <a:cs typeface="B Nazanin" pitchFamily="2" charset="-78"/>
            </a:endParaRPr>
          </a:p>
        </p:txBody>
      </p:sp>
    </p:spTree>
    <p:extLst>
      <p:ext uri="{BB962C8B-B14F-4D97-AF65-F5344CB8AC3E}">
        <p14:creationId xmlns:p14="http://schemas.microsoft.com/office/powerpoint/2010/main" val="34743403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533400"/>
            <a:ext cx="7543800" cy="533400"/>
          </a:xfrm>
        </p:spPr>
        <p:txBody>
          <a:bodyPr/>
          <a:lstStyle/>
          <a:p>
            <a:r>
              <a:rPr lang="fa-IR" sz="4000" dirty="0" smtClean="0"/>
              <a:t>دید ادراکی یا مفهومی </a:t>
            </a:r>
            <a:r>
              <a:rPr lang="en-US" sz="4000" dirty="0" smtClean="0"/>
              <a:t>(Conceptual)</a:t>
            </a:r>
            <a:endParaRPr lang="en-US" sz="4000" dirty="0"/>
          </a:p>
        </p:txBody>
      </p:sp>
      <p:sp>
        <p:nvSpPr>
          <p:cNvPr id="3" name="Content Placeholder 2"/>
          <p:cNvSpPr>
            <a:spLocks noGrp="1"/>
          </p:cNvSpPr>
          <p:nvPr>
            <p:ph idx="1"/>
          </p:nvPr>
        </p:nvSpPr>
        <p:spPr>
          <a:xfrm>
            <a:off x="0" y="1676400"/>
            <a:ext cx="8991600" cy="2667000"/>
          </a:xfrm>
        </p:spPr>
        <p:txBody>
          <a:bodyPr/>
          <a:lstStyle/>
          <a:p>
            <a:pPr marL="457200" indent="-457200">
              <a:buFont typeface="+mj-lt"/>
              <a:buAutoNum type="arabicPeriod"/>
            </a:pPr>
            <a:r>
              <a:rPr lang="fa-IR" sz="1800" b="1" dirty="0">
                <a:solidFill>
                  <a:srgbClr val="C00000"/>
                </a:solidFill>
              </a:rPr>
              <a:t>دید طراح بانک </a:t>
            </a:r>
            <a:r>
              <a:rPr lang="fa-IR" sz="2000" dirty="0"/>
              <a:t>از داده های ذخیره </a:t>
            </a:r>
            <a:r>
              <a:rPr lang="fa-IR" sz="2000" dirty="0" smtClean="0"/>
              <a:t>شده در بانک است. یعنی داده های انواع موجودیت ها و ارتباط بین آن ها.</a:t>
            </a:r>
          </a:p>
          <a:p>
            <a:pPr marL="457200" indent="-457200">
              <a:buFont typeface="+mj-lt"/>
              <a:buAutoNum type="arabicPeriod"/>
            </a:pPr>
            <a:r>
              <a:rPr lang="fa-IR" sz="2000" dirty="0" smtClean="0"/>
              <a:t>دید طراح، جامع دیدهای همه ی کاربران است و در عین حال متفاوت با هر یک از دیدها.</a:t>
            </a:r>
          </a:p>
          <a:p>
            <a:pPr marL="457200" indent="-457200">
              <a:buFont typeface="+mj-lt"/>
              <a:buAutoNum type="arabicPeriod"/>
            </a:pPr>
            <a:r>
              <a:rPr lang="fa-IR" sz="2000" dirty="0" smtClean="0"/>
              <a:t>در این سطح، </a:t>
            </a:r>
            <a:r>
              <a:rPr lang="fa-IR" sz="1800" b="1" dirty="0" smtClean="0">
                <a:solidFill>
                  <a:srgbClr val="C00000"/>
                </a:solidFill>
              </a:rPr>
              <a:t>ساختار داده ها </a:t>
            </a:r>
            <a:r>
              <a:rPr lang="fa-IR" sz="2000" dirty="0" smtClean="0"/>
              <a:t>مطرح می شود.</a:t>
            </a:r>
          </a:p>
          <a:p>
            <a:pPr marL="0" indent="0">
              <a:buNone/>
            </a:pPr>
            <a:r>
              <a:rPr lang="fa-IR" sz="2000" b="1" u="sng" dirty="0" smtClean="0"/>
              <a:t>مثال:</a:t>
            </a:r>
          </a:p>
          <a:p>
            <a:pPr marL="0" indent="0">
              <a:buNone/>
            </a:pPr>
            <a:r>
              <a:rPr lang="fa-IR" sz="2000" dirty="0" smtClean="0"/>
              <a:t>در محیط عملیاتی دانشگاه موجودیت های درس و دانشجو را در نظر بگیرید. طراح برای هر نوع موجودیت، یک جدول طراحی می کند. برای ارتباط بین موجودیت ها نیز یک جدول دیگر.</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
        <p:nvSpPr>
          <p:cNvPr id="28" name="Rectangle 27"/>
          <p:cNvSpPr/>
          <p:nvPr/>
        </p:nvSpPr>
        <p:spPr>
          <a:xfrm>
            <a:off x="0" y="4114800"/>
            <a:ext cx="9144000" cy="2743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5" name="Table 24"/>
          <p:cNvGraphicFramePr>
            <a:graphicFrameLocks noGrp="1"/>
          </p:cNvGraphicFramePr>
          <p:nvPr>
            <p:extLst>
              <p:ext uri="{D42A27DB-BD31-4B8C-83A1-F6EECF244321}">
                <p14:modId xmlns:p14="http://schemas.microsoft.com/office/powerpoint/2010/main" val="79472339"/>
              </p:ext>
            </p:extLst>
          </p:nvPr>
        </p:nvGraphicFramePr>
        <p:xfrm>
          <a:off x="4572000" y="4422577"/>
          <a:ext cx="4343400" cy="1143000"/>
        </p:xfrm>
        <a:graphic>
          <a:graphicData uri="http://schemas.openxmlformats.org/drawingml/2006/table">
            <a:tbl>
              <a:tblPr firstRow="1" bandRow="1">
                <a:tableStyleId>{5940675A-B579-460E-94D1-54222C63F5DA}</a:tableStyleId>
              </a:tblPr>
              <a:tblGrid>
                <a:gridCol w="838200"/>
                <a:gridCol w="1333500"/>
                <a:gridCol w="800100"/>
                <a:gridCol w="1371600"/>
              </a:tblGrid>
              <a:tr h="457200">
                <a:tc>
                  <a:txBody>
                    <a:bodyPr/>
                    <a:lstStyle/>
                    <a:p>
                      <a:pPr algn="ctr" rtl="1"/>
                      <a:r>
                        <a:rPr lang="fa-IR" dirty="0" smtClean="0">
                          <a:ln>
                            <a:noFill/>
                          </a:ln>
                          <a:solidFill>
                            <a:schemeClr val="tx1"/>
                          </a:solidFill>
                          <a:cs typeface="B Nazanin" pitchFamily="2" charset="-78"/>
                        </a:rPr>
                        <a:t>سال ورود</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نام خانوادگی</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نام</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دانشجویی</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r h="685800">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3130154174"/>
              </p:ext>
            </p:extLst>
          </p:nvPr>
        </p:nvGraphicFramePr>
        <p:xfrm>
          <a:off x="304800" y="4434152"/>
          <a:ext cx="3124200" cy="1143000"/>
        </p:xfrm>
        <a:graphic>
          <a:graphicData uri="http://schemas.openxmlformats.org/drawingml/2006/table">
            <a:tbl>
              <a:tblPr firstRow="1" bandRow="1">
                <a:tableStyleId>{5940675A-B579-460E-94D1-54222C63F5DA}</a:tableStyleId>
              </a:tblPr>
              <a:tblGrid>
                <a:gridCol w="990600"/>
                <a:gridCol w="911087"/>
                <a:gridCol w="1222513"/>
              </a:tblGrid>
              <a:tr h="457200">
                <a:tc>
                  <a:txBody>
                    <a:bodyPr/>
                    <a:lstStyle/>
                    <a:p>
                      <a:pPr algn="ctr" rtl="1"/>
                      <a:r>
                        <a:rPr lang="fa-IR" dirty="0" smtClean="0">
                          <a:ln>
                            <a:noFill/>
                          </a:ln>
                          <a:solidFill>
                            <a:schemeClr val="tx1"/>
                          </a:solidFill>
                          <a:cs typeface="B Nazanin" pitchFamily="2" charset="-78"/>
                        </a:rPr>
                        <a:t>تعداد واحد</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نام درس</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درس</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r h="685800">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49401255"/>
              </p:ext>
            </p:extLst>
          </p:nvPr>
        </p:nvGraphicFramePr>
        <p:xfrm>
          <a:off x="1828800" y="5715000"/>
          <a:ext cx="4343400" cy="1066800"/>
        </p:xfrm>
        <a:graphic>
          <a:graphicData uri="http://schemas.openxmlformats.org/drawingml/2006/table">
            <a:tbl>
              <a:tblPr firstRow="1" bandRow="1">
                <a:tableStyleId>{5940675A-B579-460E-94D1-54222C63F5DA}</a:tableStyleId>
              </a:tblPr>
              <a:tblGrid>
                <a:gridCol w="1066800"/>
                <a:gridCol w="838200"/>
                <a:gridCol w="1066800"/>
                <a:gridCol w="1371600"/>
              </a:tblGrid>
              <a:tr h="381000">
                <a:tc>
                  <a:txBody>
                    <a:bodyPr/>
                    <a:lstStyle/>
                    <a:p>
                      <a:pPr algn="ctr" rtl="1"/>
                      <a:r>
                        <a:rPr lang="fa-IR" dirty="0" smtClean="0">
                          <a:ln>
                            <a:noFill/>
                          </a:ln>
                          <a:solidFill>
                            <a:schemeClr val="tx1"/>
                          </a:solidFill>
                          <a:cs typeface="B Nazanin" pitchFamily="2" charset="-78"/>
                        </a:rPr>
                        <a:t>نمره</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ترم</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درس</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دانشجو</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r h="685800">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bl>
          </a:graphicData>
        </a:graphic>
      </p:graphicFrame>
      <p:sp>
        <p:nvSpPr>
          <p:cNvPr id="29" name="TextBox 28"/>
          <p:cNvSpPr txBox="1"/>
          <p:nvPr/>
        </p:nvSpPr>
        <p:spPr>
          <a:xfrm>
            <a:off x="1447800" y="4114800"/>
            <a:ext cx="907620" cy="307777"/>
          </a:xfrm>
          <a:prstGeom prst="rect">
            <a:avLst/>
          </a:prstGeom>
          <a:noFill/>
        </p:spPr>
        <p:txBody>
          <a:bodyPr wrap="none" rtlCol="0">
            <a:spAutoFit/>
          </a:bodyPr>
          <a:lstStyle/>
          <a:p>
            <a:pPr algn="r" rtl="1"/>
            <a:r>
              <a:rPr lang="fa-IR" sz="1400" b="1" dirty="0" smtClean="0">
                <a:cs typeface="B Nazanin" pitchFamily="2" charset="-78"/>
              </a:rPr>
              <a:t>جدول درس</a:t>
            </a:r>
            <a:endParaRPr lang="en-US" sz="1400" b="1" dirty="0">
              <a:cs typeface="B Nazanin" pitchFamily="2" charset="-78"/>
            </a:endParaRPr>
          </a:p>
        </p:txBody>
      </p:sp>
      <p:sp>
        <p:nvSpPr>
          <p:cNvPr id="30" name="TextBox 29"/>
          <p:cNvSpPr txBox="1"/>
          <p:nvPr/>
        </p:nvSpPr>
        <p:spPr>
          <a:xfrm>
            <a:off x="6248400" y="6245423"/>
            <a:ext cx="1534394" cy="307777"/>
          </a:xfrm>
          <a:prstGeom prst="rect">
            <a:avLst/>
          </a:prstGeom>
          <a:noFill/>
        </p:spPr>
        <p:txBody>
          <a:bodyPr wrap="none" rtlCol="0">
            <a:spAutoFit/>
          </a:bodyPr>
          <a:lstStyle/>
          <a:p>
            <a:pPr algn="r" rtl="1"/>
            <a:r>
              <a:rPr lang="fa-IR" sz="1400" b="1" dirty="0" smtClean="0">
                <a:cs typeface="B Nazanin" pitchFamily="2" charset="-78"/>
              </a:rPr>
              <a:t>جدول دانشجو - درس</a:t>
            </a:r>
            <a:endParaRPr lang="en-US" sz="1400" b="1" dirty="0">
              <a:cs typeface="B Nazanin" pitchFamily="2" charset="-78"/>
            </a:endParaRPr>
          </a:p>
        </p:txBody>
      </p:sp>
      <p:sp>
        <p:nvSpPr>
          <p:cNvPr id="31" name="TextBox 30"/>
          <p:cNvSpPr txBox="1"/>
          <p:nvPr/>
        </p:nvSpPr>
        <p:spPr>
          <a:xfrm>
            <a:off x="6421294" y="4111025"/>
            <a:ext cx="1056700" cy="307777"/>
          </a:xfrm>
          <a:prstGeom prst="rect">
            <a:avLst/>
          </a:prstGeom>
          <a:noFill/>
        </p:spPr>
        <p:txBody>
          <a:bodyPr wrap="none" rtlCol="0">
            <a:spAutoFit/>
          </a:bodyPr>
          <a:lstStyle/>
          <a:p>
            <a:pPr algn="r" rtl="1"/>
            <a:r>
              <a:rPr lang="fa-IR" sz="1400" b="1" dirty="0" smtClean="0">
                <a:cs typeface="B Nazanin" pitchFamily="2" charset="-78"/>
              </a:rPr>
              <a:t>جدول دانشجو</a:t>
            </a:r>
            <a:endParaRPr lang="en-US" sz="1400" b="1" dirty="0">
              <a:cs typeface="B Nazanin" pitchFamily="2" charset="-78"/>
            </a:endParaRPr>
          </a:p>
        </p:txBody>
      </p:sp>
      <p:sp>
        <p:nvSpPr>
          <p:cNvPr id="5" name="Rectangle 4"/>
          <p:cNvSpPr/>
          <p:nvPr/>
        </p:nvSpPr>
        <p:spPr>
          <a:xfrm>
            <a:off x="2452670" y="1295400"/>
            <a:ext cx="4238660" cy="369332"/>
          </a:xfrm>
          <a:prstGeom prst="rect">
            <a:avLst/>
          </a:prstGeom>
        </p:spPr>
        <p:txBody>
          <a:bodyPr wrap="none">
            <a:spAutoFit/>
          </a:bodyPr>
          <a:lstStyle/>
          <a:p>
            <a:pPr algn="r" rtl="1"/>
            <a:r>
              <a:rPr lang="fa-IR" dirty="0">
                <a:cs typeface="B Nazanin" pitchFamily="2" charset="-78"/>
              </a:rPr>
              <a:t>سطح مفهومی یا ادراکی، سطح منطقی نیز نامیده می شود.</a:t>
            </a:r>
            <a:endParaRPr lang="en-US" dirty="0">
              <a:cs typeface="B Nazanin" pitchFamily="2" charset="-78"/>
            </a:endParaRPr>
          </a:p>
        </p:txBody>
      </p:sp>
    </p:spTree>
    <p:extLst>
      <p:ext uri="{BB962C8B-B14F-4D97-AF65-F5344CB8AC3E}">
        <p14:creationId xmlns:p14="http://schemas.microsoft.com/office/powerpoint/2010/main" val="33846558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دید خارجی</a:t>
            </a:r>
            <a:r>
              <a:rPr lang="en-US" sz="4000" dirty="0" smtClean="0"/>
              <a:t>(External)</a:t>
            </a:r>
            <a:endParaRPr lang="en-US" sz="4000" dirty="0"/>
          </a:p>
        </p:txBody>
      </p:sp>
      <p:sp>
        <p:nvSpPr>
          <p:cNvPr id="3" name="Content Placeholder 2"/>
          <p:cNvSpPr>
            <a:spLocks noGrp="1"/>
          </p:cNvSpPr>
          <p:nvPr>
            <p:ph idx="1"/>
          </p:nvPr>
        </p:nvSpPr>
        <p:spPr>
          <a:xfrm>
            <a:off x="609600" y="1676400"/>
            <a:ext cx="7848600" cy="1828800"/>
          </a:xfrm>
        </p:spPr>
        <p:txBody>
          <a:bodyPr>
            <a:normAutofit/>
          </a:bodyPr>
          <a:lstStyle/>
          <a:p>
            <a:pPr marL="0" indent="0">
              <a:buNone/>
            </a:pPr>
            <a:r>
              <a:rPr lang="fa-IR" sz="2000" dirty="0" smtClean="0"/>
              <a:t>دید خاص کاربر از داده های ذخیره شده در بانک است.</a:t>
            </a:r>
          </a:p>
          <a:p>
            <a:pPr marL="0" indent="0">
              <a:buNone/>
            </a:pPr>
            <a:r>
              <a:rPr lang="fa-IR" sz="2000" dirty="0" smtClean="0"/>
              <a:t>هر کاربر دید خاص خود را دارد.</a:t>
            </a:r>
          </a:p>
          <a:p>
            <a:pPr marL="0" indent="0">
              <a:buNone/>
            </a:pPr>
            <a:r>
              <a:rPr lang="fa-IR" sz="2000" dirty="0" smtClean="0"/>
              <a:t>چند کاربر می توانند دید یکسانی داشته باشند.</a:t>
            </a:r>
          </a:p>
          <a:p>
            <a:pPr marL="0" indent="0">
              <a:buNone/>
            </a:pPr>
            <a:r>
              <a:rPr lang="fa-IR" sz="2000" dirty="0" smtClean="0"/>
              <a:t>همانند دید ادراکی، دید خارجی نیز برای معرفی شدن نیاز به یک ساختار یا مدل داده ای دارد. </a:t>
            </a:r>
            <a:r>
              <a:rPr lang="fa-IR" sz="2000" dirty="0"/>
              <a:t>مدل استفاده شده در سطح خارجی معمولاً </a:t>
            </a:r>
            <a:r>
              <a:rPr lang="fa-IR" sz="2000" dirty="0" smtClean="0"/>
              <a:t>همان مدل سطح ادراکی است.</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
        <p:nvSpPr>
          <p:cNvPr id="11" name="Rectangle 10"/>
          <p:cNvSpPr>
            <a:spLocks noChangeArrowheads="1"/>
          </p:cNvSpPr>
          <p:nvPr/>
        </p:nvSpPr>
        <p:spPr bwMode="auto">
          <a:xfrm>
            <a:off x="2112754" y="4579927"/>
            <a:ext cx="1295400" cy="384382"/>
          </a:xfrm>
          <a:prstGeom prst="rect">
            <a:avLst/>
          </a:prstGeom>
          <a:solidFill>
            <a:schemeClr val="bg1"/>
          </a:solidFill>
          <a:ln w="9525">
            <a:solidFill>
              <a:schemeClr val="tx1"/>
            </a:solidFill>
            <a:miter lim="800000"/>
            <a:headEnd/>
            <a:tailEnd/>
          </a:ln>
          <a:effectLst/>
          <a:extLst/>
        </p:spPr>
        <p:txBody>
          <a:bodyPr wrap="none" anchor="ctr"/>
          <a:lstStyle/>
          <a:p>
            <a:pPr algn="ctr" rtl="1"/>
            <a:r>
              <a:rPr lang="fa-IR" sz="1600" b="1" dirty="0" smtClean="0">
                <a:cs typeface="B Nazanin" pitchFamily="2" charset="-78"/>
              </a:rPr>
              <a:t>دید خارجی </a:t>
            </a:r>
            <a:r>
              <a:rPr lang="en-US" sz="1600" b="1" dirty="0" smtClean="0">
                <a:cs typeface="B Nazanin" pitchFamily="2" charset="-78"/>
              </a:rPr>
              <a:t>A</a:t>
            </a:r>
            <a:endParaRPr lang="en-US" sz="1600" b="1" dirty="0">
              <a:cs typeface="B Nazanin" pitchFamily="2" charset="-78"/>
            </a:endParaRPr>
          </a:p>
        </p:txBody>
      </p:sp>
      <p:sp>
        <p:nvSpPr>
          <p:cNvPr id="12" name="Rectangle 11"/>
          <p:cNvSpPr>
            <a:spLocks noChangeArrowheads="1"/>
          </p:cNvSpPr>
          <p:nvPr/>
        </p:nvSpPr>
        <p:spPr bwMode="auto">
          <a:xfrm>
            <a:off x="5855075" y="4631537"/>
            <a:ext cx="1295400" cy="384382"/>
          </a:xfrm>
          <a:prstGeom prst="rect">
            <a:avLst/>
          </a:prstGeom>
          <a:solidFill>
            <a:schemeClr val="bg1"/>
          </a:solidFill>
          <a:ln w="9525">
            <a:solidFill>
              <a:schemeClr val="tx1"/>
            </a:solidFill>
            <a:miter lim="800000"/>
            <a:headEnd/>
            <a:tailEnd/>
          </a:ln>
          <a:effectLst/>
          <a:extLst/>
        </p:spPr>
        <p:txBody>
          <a:bodyPr wrap="none" anchor="ctr"/>
          <a:lstStyle/>
          <a:p>
            <a:pPr algn="ctr" rtl="1"/>
            <a:r>
              <a:rPr lang="fa-IR" sz="1600" b="1" dirty="0" smtClean="0">
                <a:cs typeface="B Nazanin" pitchFamily="2" charset="-78"/>
              </a:rPr>
              <a:t>دید خارجی </a:t>
            </a:r>
            <a:r>
              <a:rPr lang="en-US" sz="1600" b="1" dirty="0" smtClean="0">
                <a:cs typeface="B Nazanin" pitchFamily="2" charset="-78"/>
              </a:rPr>
              <a:t>B</a:t>
            </a:r>
            <a:endParaRPr lang="en-US" sz="1600" b="1" dirty="0">
              <a:cs typeface="B Nazanin" pitchFamily="2" charset="-78"/>
            </a:endParaRPr>
          </a:p>
        </p:txBody>
      </p:sp>
      <p:sp>
        <p:nvSpPr>
          <p:cNvPr id="13" name="Rectangle 12"/>
          <p:cNvSpPr>
            <a:spLocks noChangeArrowheads="1"/>
          </p:cNvSpPr>
          <p:nvPr/>
        </p:nvSpPr>
        <p:spPr bwMode="auto">
          <a:xfrm>
            <a:off x="3375359" y="5409235"/>
            <a:ext cx="1878582" cy="723662"/>
          </a:xfrm>
          <a:prstGeom prst="rect">
            <a:avLst/>
          </a:prstGeom>
          <a:solidFill>
            <a:schemeClr val="bg1"/>
          </a:solidFill>
          <a:ln w="9525">
            <a:solidFill>
              <a:schemeClr val="tx1"/>
            </a:solidFill>
            <a:miter lim="800000"/>
            <a:headEnd/>
            <a:tailEnd/>
          </a:ln>
          <a:effectLst/>
          <a:extLst/>
        </p:spPr>
        <p:txBody>
          <a:bodyPr wrap="none" anchor="ctr"/>
          <a:lstStyle/>
          <a:p>
            <a:pPr algn="ctr" rtl="1"/>
            <a:r>
              <a:rPr lang="fa-IR" sz="1600" b="1" dirty="0" smtClean="0">
                <a:cs typeface="B Nazanin" pitchFamily="2" charset="-78"/>
              </a:rPr>
              <a:t>دید</a:t>
            </a:r>
            <a:r>
              <a:rPr lang="en-US" sz="1600" b="1" dirty="0" smtClean="0">
                <a:cs typeface="B Nazanin" pitchFamily="2" charset="-78"/>
              </a:rPr>
              <a:t> </a:t>
            </a:r>
            <a:r>
              <a:rPr lang="fa-IR" sz="1600" b="1" dirty="0" smtClean="0">
                <a:cs typeface="B Nazanin" pitchFamily="2" charset="-78"/>
              </a:rPr>
              <a:t> ادراکی یا مفهومی</a:t>
            </a:r>
            <a:endParaRPr lang="en-US" sz="1600" b="1" dirty="0">
              <a:cs typeface="B Nazanin" pitchFamily="2" charset="-78"/>
            </a:endParaRPr>
          </a:p>
        </p:txBody>
      </p:sp>
      <p:sp>
        <p:nvSpPr>
          <p:cNvPr id="14" name="TextBox 13"/>
          <p:cNvSpPr txBox="1"/>
          <p:nvPr/>
        </p:nvSpPr>
        <p:spPr>
          <a:xfrm>
            <a:off x="1645371" y="3957667"/>
            <a:ext cx="859530"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A1</a:t>
            </a:r>
            <a:endParaRPr lang="en-US" dirty="0">
              <a:cs typeface="B Nazanin" pitchFamily="2" charset="-78"/>
            </a:endParaRPr>
          </a:p>
        </p:txBody>
      </p:sp>
      <p:sp>
        <p:nvSpPr>
          <p:cNvPr id="15" name="TextBox 14"/>
          <p:cNvSpPr txBox="1"/>
          <p:nvPr/>
        </p:nvSpPr>
        <p:spPr>
          <a:xfrm>
            <a:off x="2945594" y="3941505"/>
            <a:ext cx="859530"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A2</a:t>
            </a:r>
            <a:endParaRPr lang="en-US" dirty="0">
              <a:cs typeface="B Nazanin" pitchFamily="2" charset="-78"/>
            </a:endParaRPr>
          </a:p>
        </p:txBody>
      </p:sp>
      <p:sp>
        <p:nvSpPr>
          <p:cNvPr id="16" name="TextBox 15"/>
          <p:cNvSpPr txBox="1"/>
          <p:nvPr/>
        </p:nvSpPr>
        <p:spPr>
          <a:xfrm>
            <a:off x="4785610" y="3974068"/>
            <a:ext cx="846707"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B1</a:t>
            </a:r>
            <a:endParaRPr lang="en-US" dirty="0">
              <a:cs typeface="B Nazanin" pitchFamily="2" charset="-78"/>
            </a:endParaRPr>
          </a:p>
        </p:txBody>
      </p:sp>
      <p:sp>
        <p:nvSpPr>
          <p:cNvPr id="17" name="TextBox 16"/>
          <p:cNvSpPr txBox="1"/>
          <p:nvPr/>
        </p:nvSpPr>
        <p:spPr>
          <a:xfrm>
            <a:off x="6073010" y="3957906"/>
            <a:ext cx="859530"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B2</a:t>
            </a:r>
            <a:endParaRPr lang="en-US" dirty="0">
              <a:cs typeface="B Nazanin" pitchFamily="2" charset="-78"/>
            </a:endParaRPr>
          </a:p>
        </p:txBody>
      </p:sp>
      <p:sp>
        <p:nvSpPr>
          <p:cNvPr id="18" name="TextBox 17"/>
          <p:cNvSpPr txBox="1"/>
          <p:nvPr/>
        </p:nvSpPr>
        <p:spPr>
          <a:xfrm>
            <a:off x="7378017" y="3944889"/>
            <a:ext cx="846707" cy="369332"/>
          </a:xfrm>
          <a:prstGeom prst="rect">
            <a:avLst/>
          </a:prstGeom>
          <a:noFill/>
        </p:spPr>
        <p:txBody>
          <a:bodyPr wrap="none" rtlCol="0">
            <a:spAutoFit/>
          </a:bodyPr>
          <a:lstStyle/>
          <a:p>
            <a:pPr algn="r" rtl="1"/>
            <a:r>
              <a:rPr lang="fa-IR" dirty="0" smtClean="0">
                <a:cs typeface="B Nazanin" pitchFamily="2" charset="-78"/>
              </a:rPr>
              <a:t>کاربر </a:t>
            </a:r>
            <a:r>
              <a:rPr lang="en-US" dirty="0" smtClean="0">
                <a:cs typeface="B Nazanin" pitchFamily="2" charset="-78"/>
              </a:rPr>
              <a:t>B3</a:t>
            </a:r>
            <a:endParaRPr lang="en-US" dirty="0">
              <a:cs typeface="B Nazanin" pitchFamily="2" charset="-78"/>
            </a:endParaRPr>
          </a:p>
        </p:txBody>
      </p:sp>
      <p:cxnSp>
        <p:nvCxnSpPr>
          <p:cNvPr id="19" name="Straight Arrow Connector 18"/>
          <p:cNvCxnSpPr/>
          <p:nvPr/>
        </p:nvCxnSpPr>
        <p:spPr>
          <a:xfrm>
            <a:off x="5202552" y="4306247"/>
            <a:ext cx="913595" cy="32529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2945595" y="4278507"/>
            <a:ext cx="429764" cy="290089"/>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075136" y="4289846"/>
            <a:ext cx="429765" cy="27875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6932540" y="4294908"/>
            <a:ext cx="767169" cy="336629"/>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2945595" y="5015919"/>
            <a:ext cx="431854" cy="393316"/>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5208963" y="5021461"/>
            <a:ext cx="646112" cy="387774"/>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6493519" y="4294908"/>
            <a:ext cx="9256" cy="336629"/>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58994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41476"/>
            <a:ext cx="7543800" cy="781110"/>
          </a:xfrm>
        </p:spPr>
        <p:txBody>
          <a:bodyPr/>
          <a:lstStyle/>
          <a:p>
            <a:r>
              <a:rPr lang="fa-IR" sz="4000" dirty="0"/>
              <a:t>دید </a:t>
            </a:r>
            <a:r>
              <a:rPr lang="fa-IR" sz="4000" dirty="0" smtClean="0"/>
              <a:t>خارجی </a:t>
            </a:r>
            <a:r>
              <a:rPr lang="en-US" sz="4000" dirty="0" smtClean="0"/>
              <a:t>(External)</a:t>
            </a:r>
            <a:r>
              <a:rPr lang="fa-IR" sz="4000" dirty="0" smtClean="0"/>
              <a:t> -  مثال</a:t>
            </a:r>
            <a:endParaRPr lang="en-US" sz="4000" dirty="0"/>
          </a:p>
        </p:txBody>
      </p:sp>
      <p:sp>
        <p:nvSpPr>
          <p:cNvPr id="3" name="Content Placeholder 2"/>
          <p:cNvSpPr>
            <a:spLocks noGrp="1"/>
          </p:cNvSpPr>
          <p:nvPr>
            <p:ph idx="1"/>
          </p:nvPr>
        </p:nvSpPr>
        <p:spPr>
          <a:xfrm>
            <a:off x="2514600" y="4572052"/>
            <a:ext cx="6400800" cy="1673318"/>
          </a:xfrm>
        </p:spPr>
        <p:txBody>
          <a:bodyPr>
            <a:normAutofit/>
          </a:bodyPr>
          <a:lstStyle/>
          <a:p>
            <a:pPr marL="0" indent="0">
              <a:buNone/>
            </a:pPr>
            <a:r>
              <a:rPr lang="fa-IR" sz="2000" dirty="0"/>
              <a:t>کاربر </a:t>
            </a:r>
            <a:r>
              <a:rPr lang="en-US" sz="2000" dirty="0"/>
              <a:t>A1</a:t>
            </a:r>
            <a:r>
              <a:rPr lang="fa-IR" sz="2000" dirty="0"/>
              <a:t> دید روبرو را از جدول دانشجو در دید ادراکی دارد</a:t>
            </a:r>
            <a:r>
              <a:rPr lang="fa-IR" sz="2000" dirty="0" smtClean="0"/>
              <a:t>.</a:t>
            </a:r>
            <a:endParaRPr lang="en-US" sz="2000" dirty="0" smtClean="0"/>
          </a:p>
          <a:p>
            <a:pPr marL="0" indent="0">
              <a:buNone/>
            </a:pPr>
            <a:endParaRPr lang="en-US" sz="2000" dirty="0" smtClean="0"/>
          </a:p>
          <a:p>
            <a:pPr marL="0" indent="0">
              <a:buNone/>
            </a:pPr>
            <a:r>
              <a:rPr lang="fa-IR" sz="2000" dirty="0" smtClean="0"/>
              <a:t>کاربر </a:t>
            </a:r>
            <a:r>
              <a:rPr lang="en-US" sz="2000" dirty="0"/>
              <a:t>B2</a:t>
            </a:r>
            <a:r>
              <a:rPr lang="fa-IR" sz="2000" dirty="0"/>
              <a:t> دید روبرو را از جدول دانشجو-درس در دید ادراکی دارد</a:t>
            </a:r>
            <a:r>
              <a:rPr lang="fa-IR" sz="2000" dirty="0" smtClean="0"/>
              <a:t>.</a:t>
            </a:r>
          </a:p>
          <a:p>
            <a:pPr marL="0" indent="0">
              <a:buNone/>
            </a:pPr>
            <a:endParaRPr lang="fa-IR" sz="2000" dirty="0"/>
          </a:p>
        </p:txBody>
      </p:sp>
      <p:sp>
        <p:nvSpPr>
          <p:cNvPr id="4" name="Slide Number Placeholder 3"/>
          <p:cNvSpPr>
            <a:spLocks noGrp="1"/>
          </p:cNvSpPr>
          <p:nvPr>
            <p:ph type="sldNum" sz="quarter" idx="12"/>
          </p:nvPr>
        </p:nvSpPr>
        <p:spPr>
          <a:xfrm>
            <a:off x="8366760" y="6486344"/>
            <a:ext cx="762000" cy="365125"/>
          </a:xfrm>
        </p:spPr>
        <p:txBody>
          <a:bodyPr/>
          <a:lstStyle/>
          <a:p>
            <a:fld id="{B6F15528-21DE-4FAA-801E-634DDDAF4B2B}" type="slidenum">
              <a:rPr lang="en-US" smtClean="0"/>
              <a:pPr/>
              <a:t>15</a:t>
            </a:fld>
            <a:endParaRPr lang="en-US"/>
          </a:p>
        </p:txBody>
      </p:sp>
      <p:sp>
        <p:nvSpPr>
          <p:cNvPr id="5" name="Rectangle 4"/>
          <p:cNvSpPr/>
          <p:nvPr/>
        </p:nvSpPr>
        <p:spPr>
          <a:xfrm>
            <a:off x="4419600" y="1238310"/>
            <a:ext cx="4495800" cy="3124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726404785"/>
              </p:ext>
            </p:extLst>
          </p:nvPr>
        </p:nvGraphicFramePr>
        <p:xfrm>
          <a:off x="4495800" y="1619310"/>
          <a:ext cx="4343400" cy="1143000"/>
        </p:xfrm>
        <a:graphic>
          <a:graphicData uri="http://schemas.openxmlformats.org/drawingml/2006/table">
            <a:tbl>
              <a:tblPr firstRow="1" bandRow="1">
                <a:tableStyleId>{5940675A-B579-460E-94D1-54222C63F5DA}</a:tableStyleId>
              </a:tblPr>
              <a:tblGrid>
                <a:gridCol w="838200"/>
                <a:gridCol w="1333500"/>
                <a:gridCol w="800100"/>
                <a:gridCol w="1371600"/>
              </a:tblGrid>
              <a:tr h="457200">
                <a:tc>
                  <a:txBody>
                    <a:bodyPr/>
                    <a:lstStyle/>
                    <a:p>
                      <a:pPr algn="ctr" rtl="1"/>
                      <a:r>
                        <a:rPr lang="fa-IR" dirty="0" smtClean="0">
                          <a:ln>
                            <a:noFill/>
                          </a:ln>
                          <a:solidFill>
                            <a:schemeClr val="tx1"/>
                          </a:solidFill>
                          <a:cs typeface="B Nazanin" pitchFamily="2" charset="-78"/>
                        </a:rPr>
                        <a:t>سال ورود</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نام خانوادگی</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نام</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دانشجویی</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r h="685800">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205588868"/>
              </p:ext>
            </p:extLst>
          </p:nvPr>
        </p:nvGraphicFramePr>
        <p:xfrm>
          <a:off x="4495800" y="3219510"/>
          <a:ext cx="4343400" cy="1066800"/>
        </p:xfrm>
        <a:graphic>
          <a:graphicData uri="http://schemas.openxmlformats.org/drawingml/2006/table">
            <a:tbl>
              <a:tblPr firstRow="1" bandRow="1">
                <a:tableStyleId>{5940675A-B579-460E-94D1-54222C63F5DA}</a:tableStyleId>
              </a:tblPr>
              <a:tblGrid>
                <a:gridCol w="1066800"/>
                <a:gridCol w="838200"/>
                <a:gridCol w="1066800"/>
                <a:gridCol w="1371600"/>
              </a:tblGrid>
              <a:tr h="381000">
                <a:tc>
                  <a:txBody>
                    <a:bodyPr/>
                    <a:lstStyle/>
                    <a:p>
                      <a:pPr algn="ctr" rtl="1"/>
                      <a:r>
                        <a:rPr lang="fa-IR" dirty="0" smtClean="0">
                          <a:ln>
                            <a:noFill/>
                          </a:ln>
                          <a:solidFill>
                            <a:schemeClr val="tx1"/>
                          </a:solidFill>
                          <a:cs typeface="B Nazanin" pitchFamily="2" charset="-78"/>
                        </a:rPr>
                        <a:t>نمره</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ترم</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درس</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دانشجو</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r h="685800">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bl>
          </a:graphicData>
        </a:graphic>
      </p:graphicFrame>
      <p:sp>
        <p:nvSpPr>
          <p:cNvPr id="8" name="TextBox 7"/>
          <p:cNvSpPr txBox="1"/>
          <p:nvPr/>
        </p:nvSpPr>
        <p:spPr>
          <a:xfrm>
            <a:off x="5780953" y="2914710"/>
            <a:ext cx="1534394" cy="307777"/>
          </a:xfrm>
          <a:prstGeom prst="rect">
            <a:avLst/>
          </a:prstGeom>
          <a:noFill/>
        </p:spPr>
        <p:txBody>
          <a:bodyPr wrap="none" rtlCol="0">
            <a:spAutoFit/>
          </a:bodyPr>
          <a:lstStyle/>
          <a:p>
            <a:pPr algn="r" rtl="1"/>
            <a:r>
              <a:rPr lang="fa-IR" sz="1400" b="1" dirty="0" smtClean="0">
                <a:cs typeface="B Nazanin" pitchFamily="2" charset="-78"/>
              </a:rPr>
              <a:t>جدول دانشجو - درس</a:t>
            </a:r>
            <a:endParaRPr lang="en-US" sz="1400" b="1" dirty="0">
              <a:cs typeface="B Nazanin" pitchFamily="2" charset="-78"/>
            </a:endParaRPr>
          </a:p>
        </p:txBody>
      </p:sp>
      <p:sp>
        <p:nvSpPr>
          <p:cNvPr id="9" name="TextBox 8"/>
          <p:cNvSpPr txBox="1"/>
          <p:nvPr/>
        </p:nvSpPr>
        <p:spPr>
          <a:xfrm>
            <a:off x="6019800" y="1270307"/>
            <a:ext cx="1056700" cy="307777"/>
          </a:xfrm>
          <a:prstGeom prst="rect">
            <a:avLst/>
          </a:prstGeom>
          <a:noFill/>
        </p:spPr>
        <p:txBody>
          <a:bodyPr wrap="none" rtlCol="0">
            <a:spAutoFit/>
          </a:bodyPr>
          <a:lstStyle/>
          <a:p>
            <a:pPr algn="r" rtl="1"/>
            <a:r>
              <a:rPr lang="fa-IR" sz="1400" b="1" dirty="0" smtClean="0">
                <a:cs typeface="B Nazanin" pitchFamily="2" charset="-78"/>
              </a:rPr>
              <a:t>جدول دانشجو</a:t>
            </a:r>
            <a:endParaRPr lang="en-US" sz="1400" b="1" dirty="0">
              <a:cs typeface="B Nazanin" pitchFamily="2" charset="-78"/>
            </a:endParaRPr>
          </a:p>
        </p:txBody>
      </p:sp>
      <p:sp>
        <p:nvSpPr>
          <p:cNvPr id="10" name="TextBox 9"/>
          <p:cNvSpPr txBox="1"/>
          <p:nvPr/>
        </p:nvSpPr>
        <p:spPr>
          <a:xfrm>
            <a:off x="3048000" y="1775041"/>
            <a:ext cx="1146468" cy="400110"/>
          </a:xfrm>
          <a:prstGeom prst="rect">
            <a:avLst/>
          </a:prstGeom>
          <a:noFill/>
        </p:spPr>
        <p:txBody>
          <a:bodyPr wrap="none" rtlCol="0">
            <a:spAutoFit/>
          </a:bodyPr>
          <a:lstStyle/>
          <a:p>
            <a:pPr algn="r" rtl="1"/>
            <a:r>
              <a:rPr lang="fa-IR" sz="2000" b="1" dirty="0" smtClean="0">
                <a:solidFill>
                  <a:schemeClr val="accent1">
                    <a:lumMod val="75000"/>
                  </a:schemeClr>
                </a:solidFill>
                <a:cs typeface="B Nazanin" pitchFamily="2" charset="-78"/>
              </a:rPr>
              <a:t>دید ادراکی</a:t>
            </a:r>
            <a:endParaRPr lang="en-US" sz="2000" b="1" dirty="0">
              <a:solidFill>
                <a:schemeClr val="accent1">
                  <a:lumMod val="75000"/>
                </a:schemeClr>
              </a:solidFill>
              <a:cs typeface="B Nazanin" pitchFamily="2" charset="-78"/>
            </a:endParaRPr>
          </a:p>
        </p:txBody>
      </p:sp>
      <p:sp>
        <p:nvSpPr>
          <p:cNvPr id="11" name="Rectangle 10"/>
          <p:cNvSpPr/>
          <p:nvPr/>
        </p:nvSpPr>
        <p:spPr>
          <a:xfrm>
            <a:off x="77675" y="3699075"/>
            <a:ext cx="2759216" cy="3124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3237471857"/>
              </p:ext>
            </p:extLst>
          </p:nvPr>
        </p:nvGraphicFramePr>
        <p:xfrm>
          <a:off x="466683" y="4050424"/>
          <a:ext cx="2209800" cy="1143000"/>
        </p:xfrm>
        <a:graphic>
          <a:graphicData uri="http://schemas.openxmlformats.org/drawingml/2006/table">
            <a:tbl>
              <a:tblPr firstRow="1" bandRow="1">
                <a:tableStyleId>{5940675A-B579-460E-94D1-54222C63F5DA}</a:tableStyleId>
              </a:tblPr>
              <a:tblGrid>
                <a:gridCol w="838200"/>
                <a:gridCol w="1371600"/>
              </a:tblGrid>
              <a:tr h="457200">
                <a:tc>
                  <a:txBody>
                    <a:bodyPr/>
                    <a:lstStyle/>
                    <a:p>
                      <a:pPr algn="ctr" rtl="1"/>
                      <a:r>
                        <a:rPr lang="fa-IR" dirty="0" smtClean="0">
                          <a:ln>
                            <a:noFill/>
                          </a:ln>
                          <a:solidFill>
                            <a:schemeClr val="tx1"/>
                          </a:solidFill>
                          <a:cs typeface="B Nazanin" pitchFamily="2" charset="-78"/>
                        </a:rPr>
                        <a:t>سال ورود</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دانشجویی</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r h="685800">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788352508"/>
              </p:ext>
            </p:extLst>
          </p:nvPr>
        </p:nvGraphicFramePr>
        <p:xfrm>
          <a:off x="238083" y="5716488"/>
          <a:ext cx="2438400" cy="1066800"/>
        </p:xfrm>
        <a:graphic>
          <a:graphicData uri="http://schemas.openxmlformats.org/drawingml/2006/table">
            <a:tbl>
              <a:tblPr firstRow="1" bandRow="1">
                <a:tableStyleId>{5940675A-B579-460E-94D1-54222C63F5DA}</a:tableStyleId>
              </a:tblPr>
              <a:tblGrid>
                <a:gridCol w="1066800"/>
                <a:gridCol w="1371600"/>
              </a:tblGrid>
              <a:tr h="381000">
                <a:tc>
                  <a:txBody>
                    <a:bodyPr/>
                    <a:lstStyle/>
                    <a:p>
                      <a:pPr algn="ctr" rtl="1"/>
                      <a:r>
                        <a:rPr lang="fa-IR" dirty="0" smtClean="0">
                          <a:ln>
                            <a:noFill/>
                          </a:ln>
                          <a:solidFill>
                            <a:schemeClr val="tx1"/>
                          </a:solidFill>
                          <a:cs typeface="B Nazanin" pitchFamily="2" charset="-78"/>
                        </a:rPr>
                        <a:t>شماره درس</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r>
                        <a:rPr lang="fa-IR" dirty="0" smtClean="0">
                          <a:ln>
                            <a:noFill/>
                          </a:ln>
                          <a:solidFill>
                            <a:schemeClr val="tx1"/>
                          </a:solidFill>
                          <a:cs typeface="B Nazanin" pitchFamily="2" charset="-78"/>
                        </a:rPr>
                        <a:t>شماره دانشجو</a:t>
                      </a:r>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r h="685800">
                <a:tc>
                  <a:txBody>
                    <a:bodyPr/>
                    <a:lstStyle/>
                    <a:p>
                      <a:pPr algn="ctr" rtl="1"/>
                      <a:endParaRPr lang="en-US">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1"/>
                      <a:endParaRPr lang="en-US" dirty="0">
                        <a:ln>
                          <a:noFill/>
                        </a:ln>
                        <a:solidFill>
                          <a:schemeClr val="tx1"/>
                        </a:solidFill>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r>
            </a:tbl>
          </a:graphicData>
        </a:graphic>
      </p:graphicFrame>
      <p:sp>
        <p:nvSpPr>
          <p:cNvPr id="14" name="TextBox 13"/>
          <p:cNvSpPr txBox="1"/>
          <p:nvPr/>
        </p:nvSpPr>
        <p:spPr>
          <a:xfrm>
            <a:off x="608689" y="5408711"/>
            <a:ext cx="1534394" cy="307777"/>
          </a:xfrm>
          <a:prstGeom prst="rect">
            <a:avLst/>
          </a:prstGeom>
          <a:noFill/>
        </p:spPr>
        <p:txBody>
          <a:bodyPr wrap="none" rtlCol="0">
            <a:spAutoFit/>
          </a:bodyPr>
          <a:lstStyle/>
          <a:p>
            <a:pPr algn="r" rtl="1"/>
            <a:r>
              <a:rPr lang="fa-IR" sz="1400" b="1" dirty="0" smtClean="0">
                <a:cs typeface="B Nazanin" pitchFamily="2" charset="-78"/>
              </a:rPr>
              <a:t>جدول دانشجو - درس</a:t>
            </a:r>
            <a:endParaRPr lang="en-US" sz="1400" b="1" dirty="0">
              <a:cs typeface="B Nazanin" pitchFamily="2" charset="-78"/>
            </a:endParaRPr>
          </a:p>
        </p:txBody>
      </p:sp>
      <p:sp>
        <p:nvSpPr>
          <p:cNvPr id="15" name="TextBox 14"/>
          <p:cNvSpPr txBox="1"/>
          <p:nvPr/>
        </p:nvSpPr>
        <p:spPr>
          <a:xfrm>
            <a:off x="838968" y="3732311"/>
            <a:ext cx="1056700" cy="307777"/>
          </a:xfrm>
          <a:prstGeom prst="rect">
            <a:avLst/>
          </a:prstGeom>
          <a:noFill/>
        </p:spPr>
        <p:txBody>
          <a:bodyPr wrap="none" rtlCol="0">
            <a:spAutoFit/>
          </a:bodyPr>
          <a:lstStyle/>
          <a:p>
            <a:pPr algn="r" rtl="1"/>
            <a:r>
              <a:rPr lang="fa-IR" sz="1400" b="1" dirty="0" smtClean="0">
                <a:cs typeface="B Nazanin" pitchFamily="2" charset="-78"/>
              </a:rPr>
              <a:t>جدول دانشجو</a:t>
            </a:r>
            <a:endParaRPr lang="en-US" sz="1400" b="1" dirty="0">
              <a:cs typeface="B Nazanin" pitchFamily="2" charset="-78"/>
            </a:endParaRPr>
          </a:p>
        </p:txBody>
      </p:sp>
      <p:sp>
        <p:nvSpPr>
          <p:cNvPr id="16" name="TextBox 15"/>
          <p:cNvSpPr txBox="1"/>
          <p:nvPr/>
        </p:nvSpPr>
        <p:spPr>
          <a:xfrm>
            <a:off x="704316" y="3222487"/>
            <a:ext cx="1191352" cy="400110"/>
          </a:xfrm>
          <a:prstGeom prst="rect">
            <a:avLst/>
          </a:prstGeom>
          <a:noFill/>
        </p:spPr>
        <p:txBody>
          <a:bodyPr wrap="none" rtlCol="0">
            <a:spAutoFit/>
          </a:bodyPr>
          <a:lstStyle/>
          <a:p>
            <a:pPr algn="r" rtl="1"/>
            <a:r>
              <a:rPr lang="fa-IR" sz="2000" b="1" dirty="0" smtClean="0">
                <a:solidFill>
                  <a:schemeClr val="accent1">
                    <a:lumMod val="75000"/>
                  </a:schemeClr>
                </a:solidFill>
                <a:cs typeface="B Nazanin" pitchFamily="2" charset="-78"/>
              </a:rPr>
              <a:t>دید خارجی</a:t>
            </a:r>
            <a:endParaRPr lang="en-US" sz="2000" b="1" dirty="0">
              <a:solidFill>
                <a:schemeClr val="accent1">
                  <a:lumMod val="75000"/>
                </a:schemeClr>
              </a:solidFill>
              <a:cs typeface="B Nazanin" pitchFamily="2" charset="-78"/>
            </a:endParaRPr>
          </a:p>
        </p:txBody>
      </p:sp>
      <p:sp>
        <p:nvSpPr>
          <p:cNvPr id="17" name="Right Arrow 16"/>
          <p:cNvSpPr/>
          <p:nvPr/>
        </p:nvSpPr>
        <p:spPr>
          <a:xfrm rot="8292881">
            <a:off x="2936747" y="2698733"/>
            <a:ext cx="1321925" cy="9876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453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500"/>
                                        <p:tgtEl>
                                          <p:spTgt spid="17"/>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par>
                                <p:cTn id="22" presetID="14" presetClass="entr" presetSubtype="1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wipe(down)">
                                      <p:cBhvr>
                                        <p:cTn id="29" dur="500"/>
                                        <p:tgtEl>
                                          <p:spTgt spid="3">
                                            <p:txEl>
                                              <p:pRg st="2" end="2"/>
                                            </p:txEl>
                                          </p:spTgt>
                                        </p:tgtEl>
                                      </p:cBhvr>
                                    </p:animEffect>
                                  </p:childTnLst>
                                </p:cTn>
                              </p:par>
                            </p:childTnLst>
                          </p:cTn>
                        </p:par>
                        <p:par>
                          <p:cTn id="30" fill="hold">
                            <p:stCondLst>
                              <p:cond delay="500"/>
                            </p:stCondLst>
                            <p:childTnLst>
                              <p:par>
                                <p:cTn id="31" presetID="16" presetClass="entr" presetSubtype="2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par>
                                <p:cTn id="34" presetID="16" presetClass="entr" presetSubtype="21"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inVertical)">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15" grpId="0"/>
      <p:bldP spid="16" grpId="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دید خارجی</a:t>
            </a:r>
            <a:r>
              <a:rPr lang="en-US" dirty="0"/>
              <a:t>(External</a:t>
            </a:r>
            <a:r>
              <a:rPr lang="en-US" dirty="0" smtClean="0"/>
              <a:t>)</a:t>
            </a:r>
            <a:r>
              <a:rPr lang="fa-IR" dirty="0" smtClean="0"/>
              <a:t>- مثال</a:t>
            </a:r>
            <a:endParaRPr lang="en-US" dirty="0"/>
          </a:p>
        </p:txBody>
      </p:sp>
      <p:sp>
        <p:nvSpPr>
          <p:cNvPr id="3" name="Content Placeholder 2"/>
          <p:cNvSpPr>
            <a:spLocks noGrp="1"/>
          </p:cNvSpPr>
          <p:nvPr>
            <p:ph idx="1"/>
          </p:nvPr>
        </p:nvSpPr>
        <p:spPr>
          <a:xfrm>
            <a:off x="381000" y="1676400"/>
            <a:ext cx="8153400" cy="2133600"/>
          </a:xfrm>
        </p:spPr>
        <p:txBody>
          <a:bodyPr>
            <a:noAutofit/>
          </a:bodyPr>
          <a:lstStyle/>
          <a:p>
            <a:pPr marL="0" indent="0" algn="just">
              <a:buNone/>
            </a:pPr>
            <a:r>
              <a:rPr lang="en-US" sz="1800" dirty="0" smtClean="0"/>
              <a:t>DBMS</a:t>
            </a:r>
            <a:r>
              <a:rPr lang="fa-IR" sz="1800" dirty="0" smtClean="0"/>
              <a:t> برای انجام درخواست های یک کاربر باید به شمای خارجی مراجعه کند.</a:t>
            </a:r>
            <a:endParaRPr lang="fa-IR" sz="1800" dirty="0"/>
          </a:p>
          <a:p>
            <a:pPr marL="0" indent="0" algn="just">
              <a:buNone/>
            </a:pPr>
            <a:r>
              <a:rPr lang="fa-IR" sz="1800" dirty="0" smtClean="0"/>
              <a:t>لایه خارجی، تنها لایه ای است که کاربران با آن سروکار دارند.</a:t>
            </a:r>
          </a:p>
          <a:p>
            <a:pPr marL="0" indent="0" algn="just">
              <a:buNone/>
            </a:pPr>
            <a:r>
              <a:rPr lang="fa-IR" sz="1800" b="1" dirty="0"/>
              <a:t>قانون پنهان سازی اطلاعات</a:t>
            </a:r>
            <a:r>
              <a:rPr lang="fa-IR" sz="1800" dirty="0"/>
              <a:t>: « به هر کس به همان اندازه اطلاعات بده که نیاز دارد، نه بیشتر و نه کمتر</a:t>
            </a:r>
            <a:r>
              <a:rPr lang="fa-IR" sz="1800" dirty="0" smtClean="0"/>
              <a:t>.»</a:t>
            </a:r>
          </a:p>
          <a:p>
            <a:pPr marL="0" indent="0" algn="just">
              <a:buNone/>
            </a:pPr>
            <a:r>
              <a:rPr lang="fa-IR" sz="1800" dirty="0" smtClean="0"/>
              <a:t>در لایه خارجی، </a:t>
            </a:r>
            <a:r>
              <a:rPr lang="fa-IR" b="1" dirty="0" smtClean="0">
                <a:solidFill>
                  <a:schemeClr val="accent1">
                    <a:lumMod val="75000"/>
                  </a:schemeClr>
                </a:solidFill>
              </a:rPr>
              <a:t>دید</a:t>
            </a:r>
            <a:r>
              <a:rPr lang="fa-IR" sz="1800" dirty="0" smtClean="0"/>
              <a:t>های مختلف کاربران مطرح است. تا هر کدام بخشی از بانک را که نیاز دارند ببینند.</a:t>
            </a:r>
          </a:p>
        </p:txBody>
      </p:sp>
      <p:sp>
        <p:nvSpPr>
          <p:cNvPr id="16" name="TextBox 15"/>
          <p:cNvSpPr txBox="1"/>
          <p:nvPr/>
        </p:nvSpPr>
        <p:spPr>
          <a:xfrm>
            <a:off x="7543800" y="4572000"/>
            <a:ext cx="1295400" cy="584775"/>
          </a:xfrm>
          <a:prstGeom prst="rect">
            <a:avLst/>
          </a:prstGeom>
          <a:noFill/>
        </p:spPr>
        <p:txBody>
          <a:bodyPr wrap="square" rtlCol="0">
            <a:spAutoFit/>
          </a:bodyPr>
          <a:lstStyle/>
          <a:p>
            <a:pPr algn="r" rtl="1"/>
            <a:r>
              <a:rPr lang="fa-IR" sz="1600" b="1" dirty="0" smtClean="0">
                <a:cs typeface="B Nazanin" pitchFamily="2" charset="-78"/>
              </a:rPr>
              <a:t>مزایای استفاده از دید </a:t>
            </a:r>
            <a:r>
              <a:rPr lang="en-US" sz="1600" b="1" dirty="0" smtClean="0">
                <a:cs typeface="B Nazanin" pitchFamily="2" charset="-78"/>
              </a:rPr>
              <a:t>(view)</a:t>
            </a:r>
            <a:endParaRPr lang="en-US" sz="1600" b="1" dirty="0">
              <a:cs typeface="B Nazanin" pitchFamily="2" charset="-78"/>
            </a:endParaRPr>
          </a:p>
        </p:txBody>
      </p:sp>
      <p:sp>
        <p:nvSpPr>
          <p:cNvPr id="18" name="Text Box 5"/>
          <p:cNvSpPr txBox="1">
            <a:spLocks noChangeArrowheads="1"/>
          </p:cNvSpPr>
          <p:nvPr/>
        </p:nvSpPr>
        <p:spPr bwMode="auto">
          <a:xfrm>
            <a:off x="3200400" y="4664332"/>
            <a:ext cx="402825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2000" dirty="0" smtClean="0">
                <a:cs typeface="B Nazanin" pitchFamily="2" charset="-78"/>
              </a:rPr>
              <a:t>کاهش پیچیدگی با ایجاد دیدگاه مدنظر کاربران</a:t>
            </a:r>
            <a:endParaRPr lang="en-US" sz="2000" dirty="0">
              <a:cs typeface="B Nazanin" pitchFamily="2" charset="-78"/>
            </a:endParaRPr>
          </a:p>
        </p:txBody>
      </p:sp>
      <p:sp>
        <p:nvSpPr>
          <p:cNvPr id="19" name="Text Box 6"/>
          <p:cNvSpPr txBox="1">
            <a:spLocks noChangeArrowheads="1"/>
          </p:cNvSpPr>
          <p:nvPr/>
        </p:nvSpPr>
        <p:spPr bwMode="auto">
          <a:xfrm>
            <a:off x="-78612" y="5526078"/>
            <a:ext cx="73072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2000" dirty="0" smtClean="0">
                <a:cs typeface="B Nazanin" pitchFamily="2" charset="-78"/>
              </a:rPr>
              <a:t>ایجاد تصویری ثابت که مستقل از تغییرات جاری پایگاه داده ها است.</a:t>
            </a:r>
            <a:endParaRPr lang="en-US" sz="2000" dirty="0">
              <a:cs typeface="B Nazanin" pitchFamily="2" charset="-78"/>
            </a:endParaRPr>
          </a:p>
        </p:txBody>
      </p:sp>
      <p:sp>
        <p:nvSpPr>
          <p:cNvPr id="20" name="Text Box 7"/>
          <p:cNvSpPr txBox="1">
            <a:spLocks noChangeArrowheads="1"/>
          </p:cNvSpPr>
          <p:nvPr/>
        </p:nvSpPr>
        <p:spPr bwMode="auto">
          <a:xfrm>
            <a:off x="772133" y="3852149"/>
            <a:ext cx="645652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2000" dirty="0" smtClean="0">
                <a:cs typeface="B Nazanin" pitchFamily="2" charset="-78"/>
              </a:rPr>
              <a:t>ایجاد یک سطح امنیتی به جهت عدم دسترسی  مستقیم کاربران به پایگاه داده ها </a:t>
            </a:r>
            <a:endParaRPr lang="en-US" sz="2000" dirty="0">
              <a:cs typeface="B Nazanin" pitchFamily="2" charset="-78"/>
            </a:endParaRPr>
          </a:p>
        </p:txBody>
      </p:sp>
      <p:sp>
        <p:nvSpPr>
          <p:cNvPr id="23" name="AutoShape 14"/>
          <p:cNvSpPr>
            <a:spLocks/>
          </p:cNvSpPr>
          <p:nvPr/>
        </p:nvSpPr>
        <p:spPr bwMode="auto">
          <a:xfrm>
            <a:off x="7383471" y="3810000"/>
            <a:ext cx="232560" cy="2148919"/>
          </a:xfrm>
          <a:prstGeom prst="rightBrace">
            <a:avLst>
              <a:gd name="adj1" fmla="val 116300"/>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cs typeface="B Nazanin" pitchFamily="2" charset="-78"/>
            </a:endParaRPr>
          </a:p>
        </p:txBody>
      </p:sp>
    </p:spTree>
    <p:extLst>
      <p:ext uri="{BB962C8B-B14F-4D97-AF65-F5344CB8AC3E}">
        <p14:creationId xmlns:p14="http://schemas.microsoft.com/office/powerpoint/2010/main" val="30093276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دید داخلی یا فیزیکی</a:t>
            </a:r>
            <a:r>
              <a:rPr lang="en-US" sz="4000" dirty="0" smtClean="0"/>
              <a:t>(Internal)</a:t>
            </a:r>
            <a:endParaRPr lang="en-US" sz="4000" dirty="0"/>
          </a:p>
        </p:txBody>
      </p:sp>
      <p:sp>
        <p:nvSpPr>
          <p:cNvPr id="3" name="Content Placeholder 2"/>
          <p:cNvSpPr>
            <a:spLocks noGrp="1"/>
          </p:cNvSpPr>
          <p:nvPr>
            <p:ph idx="1"/>
          </p:nvPr>
        </p:nvSpPr>
        <p:spPr/>
        <p:txBody>
          <a:bodyPr/>
          <a:lstStyle/>
          <a:p>
            <a:pPr marL="0" indent="0">
              <a:buNone/>
            </a:pPr>
            <a:r>
              <a:rPr lang="fa-IR" dirty="0" smtClean="0"/>
              <a:t>در این سطح فایل های محیط فیزیکی تعریف می شوند.</a:t>
            </a:r>
          </a:p>
          <a:p>
            <a:pPr marL="0" indent="0">
              <a:buNone/>
            </a:pPr>
            <a:r>
              <a:rPr lang="fa-IR" dirty="0" smtClean="0"/>
              <a:t>کاربران اساساً به مسائل این سطح نمی پردازند.</a:t>
            </a:r>
          </a:p>
          <a:p>
            <a:pPr marL="0" indent="0">
              <a:buNone/>
            </a:pPr>
            <a:r>
              <a:rPr lang="fa-IR" dirty="0" smtClean="0"/>
              <a:t>طراح بانک معمولاً دخالت چندانی در این سطح ندارد.</a:t>
            </a:r>
          </a:p>
          <a:p>
            <a:pPr marL="0" indent="0">
              <a:buNone/>
            </a:pPr>
            <a:r>
              <a:rPr lang="fa-IR" dirty="0" smtClean="0"/>
              <a:t>این سطح نزدیک ترین سطح به رسانه ذخیره سازی فیزیکی است.</a:t>
            </a:r>
          </a:p>
          <a:p>
            <a:pPr marL="0" indent="0">
              <a:buNone/>
            </a:pPr>
            <a:r>
              <a:rPr lang="fa-IR" dirty="0" smtClean="0"/>
              <a:t>در شمای داخلی </a:t>
            </a:r>
          </a:p>
          <a:p>
            <a:pPr lvl="1"/>
            <a:r>
              <a:rPr lang="fa-IR" dirty="0" smtClean="0"/>
              <a:t>انواع رکوردها، فایل ها، صفات خاصه شاخص تعریف می شود.</a:t>
            </a:r>
          </a:p>
          <a:p>
            <a:pPr lvl="1"/>
            <a:r>
              <a:rPr lang="fa-IR" dirty="0" smtClean="0"/>
              <a:t>نحوه نمایش و تشریح رکوردهای ذخیره شده در فایل مشخص می شود.</a:t>
            </a:r>
          </a:p>
          <a:p>
            <a:pPr lvl="1"/>
            <a:r>
              <a:rPr lang="fa-IR" dirty="0" smtClean="0"/>
              <a:t>توالی رکوردها، تخصیص فضای ذخیره سازی برای داده ها، محل رکورد</a:t>
            </a:r>
          </a:p>
          <a:p>
            <a:pPr lvl="1"/>
            <a:r>
              <a:rPr lang="fa-IR" dirty="0" smtClean="0"/>
              <a:t>فشردگی داده ای</a:t>
            </a:r>
          </a:p>
          <a:p>
            <a:pPr lvl="1"/>
            <a:r>
              <a:rPr lang="fa-IR" dirty="0" smtClean="0"/>
              <a:t>تکنیک های رمز نگاری داده ها</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4458994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تفاوت سه سطح داخلی، ادراکی و خارجی</a:t>
            </a:r>
            <a:endParaRPr lang="en-US" sz="4000" dirty="0"/>
          </a:p>
        </p:txBody>
      </p:sp>
      <p:sp>
        <p:nvSpPr>
          <p:cNvPr id="3" name="Content Placeholder 2"/>
          <p:cNvSpPr>
            <a:spLocks noGrp="1"/>
          </p:cNvSpPr>
          <p:nvPr>
            <p:ph idx="1"/>
          </p:nvPr>
        </p:nvSpPr>
        <p:spPr/>
        <p:txBody>
          <a:bodyPr>
            <a:normAutofit fontScale="85000" lnSpcReduction="20000"/>
          </a:bodyPr>
          <a:lstStyle/>
          <a:p>
            <a:pPr algn="just"/>
            <a:r>
              <a:rPr lang="fa-IR" b="1" dirty="0" smtClean="0"/>
              <a:t>سطح خارجی:</a:t>
            </a:r>
          </a:p>
          <a:p>
            <a:pPr marL="320040" lvl="1" indent="0" algn="just">
              <a:buNone/>
            </a:pPr>
            <a:r>
              <a:rPr lang="fa-IR" dirty="0" smtClean="0"/>
              <a:t>با دیدگاه های انفرادی کاربران سروکار دارد.</a:t>
            </a:r>
          </a:p>
          <a:p>
            <a:pPr algn="just"/>
            <a:r>
              <a:rPr lang="fa-IR" b="1" dirty="0" smtClean="0"/>
              <a:t>سطح مفهومی (ادراکی)</a:t>
            </a:r>
            <a:r>
              <a:rPr lang="en-US" b="1" dirty="0" smtClean="0"/>
              <a:t>:</a:t>
            </a:r>
          </a:p>
          <a:p>
            <a:pPr marL="320040" lvl="1" indent="0" algn="just">
              <a:buNone/>
            </a:pPr>
            <a:r>
              <a:rPr lang="fa-IR" dirty="0" smtClean="0"/>
              <a:t>با دیدگاه های اجتماعی کاربران سروکار دارد.</a:t>
            </a:r>
          </a:p>
          <a:p>
            <a:pPr algn="just"/>
            <a:r>
              <a:rPr lang="fa-IR" b="1" dirty="0" smtClean="0"/>
              <a:t>دیدگاه داخلی:</a:t>
            </a:r>
          </a:p>
          <a:p>
            <a:pPr marL="320040" lvl="1" indent="0" algn="just">
              <a:buNone/>
            </a:pPr>
            <a:r>
              <a:rPr lang="fa-IR" dirty="0" smtClean="0"/>
              <a:t>فقط یک دیدگاه داخلی وجود دارد که نمایش فیزیکی بانک اطلاعاتی است. </a:t>
            </a:r>
            <a:endParaRPr lang="fa-IR" dirty="0"/>
          </a:p>
          <a:p>
            <a:pPr algn="just"/>
            <a:endParaRPr lang="fa-IR" dirty="0" smtClean="0"/>
          </a:p>
          <a:p>
            <a:pPr algn="just"/>
            <a:endParaRPr lang="fa-IR" dirty="0"/>
          </a:p>
          <a:p>
            <a:pPr algn="just"/>
            <a:r>
              <a:rPr lang="fa-IR" dirty="0" smtClean="0"/>
              <a:t>عناصر داده در نقاط مختلف بانک (سطوح داخلی، ادراکی، خارجی)</a:t>
            </a:r>
            <a:r>
              <a:rPr lang="en-US" dirty="0" smtClean="0"/>
              <a:t> </a:t>
            </a:r>
            <a:r>
              <a:rPr lang="fa-IR" dirty="0" smtClean="0"/>
              <a:t> ممکن است اسامی مختلفی داشته باشند. یکی از وظایف واحد تطابق یا نگاشت </a:t>
            </a:r>
            <a:r>
              <a:rPr lang="en-US" dirty="0" smtClean="0"/>
              <a:t>(mapping)</a:t>
            </a:r>
            <a:r>
              <a:rPr lang="fa-IR" dirty="0" smtClean="0"/>
              <a:t> منطبق ساختن این اسامی مختلف است.</a:t>
            </a:r>
          </a:p>
          <a:p>
            <a:pPr marL="0" indent="0" algn="just">
              <a:buNone/>
            </a:pPr>
            <a:r>
              <a:rPr lang="fa-IR" dirty="0" smtClean="0"/>
              <a:t>مثلاً شماره یک کارمند در دیدگاه های مختلف:</a:t>
            </a:r>
          </a:p>
          <a:p>
            <a:pPr lvl="1" algn="just"/>
            <a:r>
              <a:rPr lang="fa-IR" dirty="0" smtClean="0"/>
              <a:t>دیدگاه خارجی: </a:t>
            </a:r>
            <a:r>
              <a:rPr lang="en-US" dirty="0" smtClean="0"/>
              <a:t>EMPNO</a:t>
            </a:r>
          </a:p>
          <a:p>
            <a:pPr lvl="1" algn="just"/>
            <a:r>
              <a:rPr lang="fa-IR" dirty="0" smtClean="0"/>
              <a:t>دیدگاه ادراکی: </a:t>
            </a:r>
            <a:r>
              <a:rPr lang="en-US" dirty="0" smtClean="0"/>
              <a:t>EMPLOYEE-NO</a:t>
            </a:r>
          </a:p>
          <a:p>
            <a:pPr lvl="1" algn="just"/>
            <a:r>
              <a:rPr lang="fa-IR" dirty="0" smtClean="0"/>
              <a:t>دیدگاه داخلی: </a:t>
            </a:r>
            <a:r>
              <a:rPr lang="en-US" dirty="0" smtClean="0"/>
              <a:t>EMP#</a:t>
            </a:r>
            <a:r>
              <a:rPr lang="fa-IR" dirty="0" smtClean="0"/>
              <a:t>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3488877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smtClean="0"/>
              <a:t>تبدیلات بین سطوح </a:t>
            </a:r>
            <a:r>
              <a:rPr lang="en-US" sz="2400" dirty="0" smtClean="0"/>
              <a:t>(Mappings/ Transformation)</a:t>
            </a:r>
            <a:endParaRPr lang="en-US" sz="2400" dirty="0"/>
          </a:p>
        </p:txBody>
      </p:sp>
      <p:sp>
        <p:nvSpPr>
          <p:cNvPr id="3" name="Content Placeholder 2"/>
          <p:cNvSpPr>
            <a:spLocks noGrp="1"/>
          </p:cNvSpPr>
          <p:nvPr>
            <p:ph idx="1"/>
          </p:nvPr>
        </p:nvSpPr>
        <p:spPr>
          <a:xfrm>
            <a:off x="381000" y="1676400"/>
            <a:ext cx="7924800" cy="4419600"/>
          </a:xfrm>
        </p:spPr>
        <p:txBody>
          <a:bodyPr>
            <a:normAutofit/>
          </a:bodyPr>
          <a:lstStyle/>
          <a:p>
            <a:pPr marL="0" indent="0">
              <a:buNone/>
            </a:pPr>
            <a:r>
              <a:rPr lang="fa-IR" sz="2000" dirty="0" smtClean="0"/>
              <a:t>در شکل استاندارد </a:t>
            </a:r>
            <a:r>
              <a:rPr lang="en-US" sz="2000" dirty="0" smtClean="0"/>
              <a:t>ANSI</a:t>
            </a:r>
            <a:r>
              <a:rPr lang="fa-IR" sz="2000" dirty="0" smtClean="0"/>
              <a:t> دو تبدیل وجود دارد:</a:t>
            </a:r>
          </a:p>
          <a:p>
            <a:pPr marL="777240" lvl="1" indent="-457200">
              <a:buFont typeface="+mj-lt"/>
              <a:buAutoNum type="arabicPeriod"/>
            </a:pPr>
            <a:r>
              <a:rPr lang="fa-IR" sz="2000" dirty="0" smtClean="0"/>
              <a:t>تبدیل ادراکی/ داخلی</a:t>
            </a:r>
          </a:p>
          <a:p>
            <a:pPr marL="777240" lvl="1" indent="-457200">
              <a:buFont typeface="+mj-lt"/>
              <a:buAutoNum type="arabicPeriod"/>
            </a:pPr>
            <a:r>
              <a:rPr lang="fa-IR" sz="2000" dirty="0" smtClean="0"/>
              <a:t>تبدیل خارجی/ ادراکی</a:t>
            </a:r>
          </a:p>
          <a:p>
            <a:pPr marL="0" indent="0">
              <a:buNone/>
            </a:pPr>
            <a:endParaRPr lang="fa-IR" sz="2000" dirty="0" smtClean="0"/>
          </a:p>
          <a:p>
            <a:pPr marL="0" indent="0">
              <a:buNone/>
            </a:pPr>
            <a:endParaRPr lang="fa-IR" sz="2000" dirty="0"/>
          </a:p>
          <a:p>
            <a:pPr marL="0" indent="0">
              <a:buNone/>
            </a:pPr>
            <a:r>
              <a:rPr lang="fa-IR" sz="2000" b="1" dirty="0" smtClean="0"/>
              <a:t>عمل تبدیل </a:t>
            </a:r>
            <a:r>
              <a:rPr lang="fa-IR" sz="2000" dirty="0" smtClean="0"/>
              <a:t>با توجه به آن چه تبدیل می یابد به سه دسته تقسیم می شود:</a:t>
            </a:r>
          </a:p>
          <a:p>
            <a:pPr marL="777240" lvl="1" indent="-457200">
              <a:buFont typeface="+mj-lt"/>
              <a:buAutoNum type="arabicPeriod"/>
            </a:pPr>
            <a:r>
              <a:rPr lang="fa-IR" sz="2000" b="1" u="sng" dirty="0" smtClean="0"/>
              <a:t>تبدیل داده ها:</a:t>
            </a:r>
          </a:p>
          <a:p>
            <a:pPr marL="594360" lvl="2" indent="0">
              <a:buNone/>
            </a:pPr>
            <a:r>
              <a:rPr lang="fa-IR" sz="1800" dirty="0" smtClean="0"/>
              <a:t> داده های سطح خارجی ↔ داده های سطح </a:t>
            </a:r>
            <a:r>
              <a:rPr lang="fa-IR" sz="1800" dirty="0"/>
              <a:t>ادراکی ↔ </a:t>
            </a:r>
            <a:r>
              <a:rPr lang="fa-IR" sz="1800" dirty="0" smtClean="0"/>
              <a:t>داده های سطح داخلی</a:t>
            </a:r>
          </a:p>
          <a:p>
            <a:pPr marL="777240" lvl="1" indent="-457200">
              <a:buFont typeface="+mj-lt"/>
              <a:buAutoNum type="arabicPeriod"/>
            </a:pPr>
            <a:r>
              <a:rPr lang="fa-IR" sz="2000" b="1" u="sng" dirty="0" smtClean="0"/>
              <a:t>تبدیل احکام</a:t>
            </a:r>
          </a:p>
          <a:p>
            <a:pPr marL="594360" lvl="2" indent="0">
              <a:buNone/>
            </a:pPr>
            <a:r>
              <a:rPr lang="fa-IR" sz="1800" dirty="0"/>
              <a:t> </a:t>
            </a:r>
            <a:r>
              <a:rPr lang="fa-IR" sz="1800" dirty="0" smtClean="0"/>
              <a:t>احکم سطح خارجی </a:t>
            </a:r>
            <a:r>
              <a:rPr lang="fa-IR" sz="1800" dirty="0"/>
              <a:t>↔ </a:t>
            </a:r>
            <a:r>
              <a:rPr lang="fa-IR" sz="1800" dirty="0" smtClean="0"/>
              <a:t>احکم سطح ادراکی </a:t>
            </a:r>
            <a:r>
              <a:rPr lang="fa-IR" sz="1800" dirty="0"/>
              <a:t>↔ </a:t>
            </a:r>
            <a:r>
              <a:rPr lang="fa-IR" sz="1800" dirty="0" smtClean="0"/>
              <a:t>احکام سطح داخلی</a:t>
            </a:r>
            <a:endParaRPr lang="fa-IR" sz="1800" dirty="0"/>
          </a:p>
          <a:p>
            <a:pPr marL="777240" lvl="1" indent="-457200">
              <a:buFont typeface="+mj-lt"/>
              <a:buAutoNum type="arabicPeriod"/>
            </a:pPr>
            <a:r>
              <a:rPr lang="fa-IR" sz="2000" b="1" u="sng" dirty="0" smtClean="0"/>
              <a:t>تبدیل ساختار</a:t>
            </a:r>
          </a:p>
          <a:p>
            <a:pPr marL="594360" lvl="2" indent="0">
              <a:buNone/>
            </a:pPr>
            <a:r>
              <a:rPr lang="fa-IR" sz="1800" dirty="0" smtClean="0"/>
              <a:t>ساختار سطح خارجی </a:t>
            </a:r>
            <a:r>
              <a:rPr lang="fa-IR" sz="1800" dirty="0"/>
              <a:t> ↔ </a:t>
            </a:r>
            <a:r>
              <a:rPr lang="fa-IR" sz="1800" dirty="0" smtClean="0"/>
              <a:t> ساختار سطح ادراکی</a:t>
            </a:r>
            <a:endParaRPr lang="en-US" sz="1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
        <p:nvSpPr>
          <p:cNvPr id="6" name="Rectangle 5"/>
          <p:cNvSpPr/>
          <p:nvPr/>
        </p:nvSpPr>
        <p:spPr>
          <a:xfrm>
            <a:off x="38100" y="6462594"/>
            <a:ext cx="5562600" cy="369332"/>
          </a:xfrm>
          <a:prstGeom prst="rect">
            <a:avLst/>
          </a:prstGeom>
        </p:spPr>
        <p:txBody>
          <a:bodyPr wrap="square">
            <a:spAutoFit/>
          </a:bodyPr>
          <a:lstStyle/>
          <a:p>
            <a:r>
              <a:rPr lang="en-US" b="1" dirty="0" smtClean="0">
                <a:hlinkClick r:id="rId3"/>
              </a:rPr>
              <a:t>ANSI-</a:t>
            </a:r>
            <a:r>
              <a:rPr lang="en-US" b="1" dirty="0" smtClean="0"/>
              <a:t> </a:t>
            </a:r>
            <a:r>
              <a:rPr lang="en-US" dirty="0" smtClean="0"/>
              <a:t>American </a:t>
            </a:r>
            <a:r>
              <a:rPr lang="en-US" dirty="0"/>
              <a:t>National Standards Institute</a:t>
            </a:r>
          </a:p>
        </p:txBody>
      </p:sp>
    </p:spTree>
    <p:extLst>
      <p:ext uri="{BB962C8B-B14F-4D97-AF65-F5344CB8AC3E}">
        <p14:creationId xmlns:p14="http://schemas.microsoft.com/office/powerpoint/2010/main" val="4458994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فهرست مطالب</a:t>
            </a:r>
            <a:endParaRPr lang="en-US" dirty="0"/>
          </a:p>
        </p:txBody>
      </p:sp>
      <p:sp>
        <p:nvSpPr>
          <p:cNvPr id="3" name="Content Placeholder 2"/>
          <p:cNvSpPr>
            <a:spLocks noGrp="1"/>
          </p:cNvSpPr>
          <p:nvPr>
            <p:ph idx="1"/>
          </p:nvPr>
        </p:nvSpPr>
        <p:spPr/>
        <p:txBody>
          <a:bodyPr/>
          <a:lstStyle/>
          <a:p>
            <a:r>
              <a:rPr lang="fa-IR" dirty="0">
                <a:solidFill>
                  <a:schemeClr val="tx2">
                    <a:lumMod val="90000"/>
                    <a:lumOff val="10000"/>
                  </a:schemeClr>
                </a:solidFill>
              </a:rPr>
              <a:t>فصل اول: </a:t>
            </a:r>
            <a:r>
              <a:rPr lang="fa-IR" dirty="0" smtClean="0">
                <a:solidFill>
                  <a:schemeClr val="tx2">
                    <a:lumMod val="90000"/>
                    <a:lumOff val="10000"/>
                  </a:schemeClr>
                </a:solidFill>
              </a:rPr>
              <a:t>تعاریف اولیه و نمودار </a:t>
            </a:r>
            <a:r>
              <a:rPr lang="en-US" dirty="0" smtClean="0">
                <a:solidFill>
                  <a:schemeClr val="tx2">
                    <a:lumMod val="90000"/>
                    <a:lumOff val="10000"/>
                  </a:schemeClr>
                </a:solidFill>
              </a:rPr>
              <a:t>EER</a:t>
            </a:r>
            <a:endParaRPr lang="fa-IR" dirty="0">
              <a:solidFill>
                <a:schemeClr val="tx2">
                  <a:lumMod val="90000"/>
                  <a:lumOff val="10000"/>
                </a:schemeClr>
              </a:solidFill>
            </a:endParaRPr>
          </a:p>
          <a:p>
            <a:r>
              <a:rPr lang="fa-IR" b="1" dirty="0"/>
              <a:t>فصل دوم: </a:t>
            </a:r>
            <a:r>
              <a:rPr lang="en-US" b="1" dirty="0" smtClean="0"/>
              <a:t>DBMS</a:t>
            </a:r>
            <a:endParaRPr lang="fa-IR" b="1" dirty="0"/>
          </a:p>
          <a:p>
            <a:r>
              <a:rPr lang="fa-IR" dirty="0">
                <a:solidFill>
                  <a:schemeClr val="tx2">
                    <a:lumMod val="90000"/>
                    <a:lumOff val="10000"/>
                  </a:schemeClr>
                </a:solidFill>
              </a:rPr>
              <a:t>فصل سوم: </a:t>
            </a:r>
            <a:r>
              <a:rPr lang="fa-IR" dirty="0" smtClean="0">
                <a:solidFill>
                  <a:schemeClr val="tx2">
                    <a:lumMod val="90000"/>
                    <a:lumOff val="10000"/>
                  </a:schemeClr>
                </a:solidFill>
              </a:rPr>
              <a:t>ساختار داده ای – مدل رابطه ای</a:t>
            </a:r>
            <a:endParaRPr lang="fa-IR" dirty="0">
              <a:solidFill>
                <a:schemeClr val="tx2">
                  <a:lumMod val="90000"/>
                  <a:lumOff val="10000"/>
                </a:schemeClr>
              </a:solidFill>
            </a:endParaRPr>
          </a:p>
          <a:p>
            <a:r>
              <a:rPr lang="fa-IR" dirty="0">
                <a:solidFill>
                  <a:schemeClr val="tx2">
                    <a:lumMod val="90000"/>
                    <a:lumOff val="10000"/>
                  </a:schemeClr>
                </a:solidFill>
              </a:rPr>
              <a:t>فصل چهارم: </a:t>
            </a:r>
            <a:r>
              <a:rPr lang="fa-IR" dirty="0" smtClean="0">
                <a:solidFill>
                  <a:schemeClr val="tx2">
                    <a:lumMod val="90000"/>
                    <a:lumOff val="10000"/>
                  </a:schemeClr>
                </a:solidFill>
              </a:rPr>
              <a:t>جبر رابطه ای</a:t>
            </a:r>
          </a:p>
          <a:p>
            <a:r>
              <a:rPr lang="fa-IR" dirty="0" smtClean="0">
                <a:solidFill>
                  <a:schemeClr val="tx2">
                    <a:lumMod val="90000"/>
                    <a:lumOff val="10000"/>
                  </a:schemeClr>
                </a:solidFill>
              </a:rPr>
              <a:t>فصل </a:t>
            </a:r>
            <a:r>
              <a:rPr lang="fa-IR" dirty="0">
                <a:solidFill>
                  <a:schemeClr val="tx2">
                    <a:lumMod val="90000"/>
                    <a:lumOff val="10000"/>
                  </a:schemeClr>
                </a:solidFill>
              </a:rPr>
              <a:t>پنجم: </a:t>
            </a:r>
            <a:r>
              <a:rPr lang="fa-IR" dirty="0" smtClean="0">
                <a:solidFill>
                  <a:schemeClr val="tx2">
                    <a:lumMod val="90000"/>
                    <a:lumOff val="10000"/>
                  </a:schemeClr>
                </a:solidFill>
              </a:rPr>
              <a:t>حساب رابطه ای</a:t>
            </a:r>
            <a:endParaRPr lang="fa-IR" dirty="0">
              <a:solidFill>
                <a:schemeClr val="tx2">
                  <a:lumMod val="90000"/>
                  <a:lumOff val="10000"/>
                </a:schemeClr>
              </a:solidFill>
            </a:endParaRPr>
          </a:p>
          <a:p>
            <a:r>
              <a:rPr lang="fa-IR" dirty="0">
                <a:solidFill>
                  <a:schemeClr val="tx2">
                    <a:lumMod val="90000"/>
                    <a:lumOff val="10000"/>
                  </a:schemeClr>
                </a:solidFill>
              </a:rPr>
              <a:t>فصل ششم: </a:t>
            </a:r>
            <a:r>
              <a:rPr lang="en-US" dirty="0" smtClean="0">
                <a:solidFill>
                  <a:schemeClr val="tx2">
                    <a:lumMod val="90000"/>
                    <a:lumOff val="10000"/>
                  </a:schemeClr>
                </a:solidFill>
              </a:rPr>
              <a:t>SQL</a:t>
            </a:r>
            <a:endParaRPr lang="fa-IR" dirty="0" smtClean="0">
              <a:solidFill>
                <a:schemeClr val="tx2">
                  <a:lumMod val="90000"/>
                  <a:lumOff val="10000"/>
                </a:schemeClr>
              </a:solidFill>
            </a:endParaRPr>
          </a:p>
          <a:p>
            <a:r>
              <a:rPr lang="fa-IR" dirty="0" smtClean="0">
                <a:solidFill>
                  <a:schemeClr val="tx2">
                    <a:lumMod val="90000"/>
                    <a:lumOff val="10000"/>
                  </a:schemeClr>
                </a:solidFill>
              </a:rPr>
              <a:t>فصل هفتم: وابستگی تابعی</a:t>
            </a:r>
          </a:p>
          <a:p>
            <a:r>
              <a:rPr lang="fa-IR" dirty="0" smtClean="0">
                <a:solidFill>
                  <a:schemeClr val="tx2">
                    <a:lumMod val="90000"/>
                    <a:lumOff val="10000"/>
                  </a:schemeClr>
                </a:solidFill>
              </a:rPr>
              <a:t>فصل هشتم: نرمال سازی</a:t>
            </a:r>
            <a:endParaRPr lang="fa-IR" dirty="0">
              <a:solidFill>
                <a:schemeClr val="tx2">
                  <a:lumMod val="90000"/>
                  <a:lumOff val="10000"/>
                </a:schemeClr>
              </a:solidFill>
            </a:endParaRP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5890184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r" rtl="1">
              <a:spcBef>
                <a:spcPct val="0"/>
              </a:spcBef>
            </a:pPr>
            <a:r>
              <a:rPr lang="fa-IR" sz="3600" b="1" dirty="0" smtClean="0">
                <a:cs typeface="B Nazanin" pitchFamily="2" charset="-78"/>
              </a:rPr>
              <a:t>1- تبدیل </a:t>
            </a:r>
            <a:r>
              <a:rPr lang="fa-IR" sz="3600" b="1" dirty="0">
                <a:cs typeface="B Nazanin" pitchFamily="2" charset="-78"/>
              </a:rPr>
              <a:t>ادراکی/ </a:t>
            </a:r>
            <a:r>
              <a:rPr lang="fa-IR" sz="3600" b="1" dirty="0" smtClean="0">
                <a:cs typeface="B Nazanin" pitchFamily="2" charset="-78"/>
              </a:rPr>
              <a:t>داخلی</a:t>
            </a:r>
            <a:endParaRPr lang="en-US" sz="3200" b="1" dirty="0">
              <a:cs typeface="B Nazanin" pitchFamily="2" charset="-78"/>
            </a:endParaRPr>
          </a:p>
        </p:txBody>
      </p:sp>
      <p:sp>
        <p:nvSpPr>
          <p:cNvPr id="3" name="Content Placeholder 2"/>
          <p:cNvSpPr>
            <a:spLocks noGrp="1"/>
          </p:cNvSpPr>
          <p:nvPr>
            <p:ph idx="1"/>
          </p:nvPr>
        </p:nvSpPr>
        <p:spPr>
          <a:xfrm>
            <a:off x="457200" y="1676400"/>
            <a:ext cx="8153400" cy="4419600"/>
          </a:xfrm>
        </p:spPr>
        <p:txBody>
          <a:bodyPr>
            <a:normAutofit/>
          </a:bodyPr>
          <a:lstStyle/>
          <a:p>
            <a:pPr marL="0" indent="0">
              <a:lnSpc>
                <a:spcPct val="150000"/>
              </a:lnSpc>
              <a:buNone/>
            </a:pPr>
            <a:r>
              <a:rPr lang="fa-IR" sz="2000" b="1" u="sng" dirty="0" smtClean="0"/>
              <a:t>مثال:</a:t>
            </a:r>
          </a:p>
          <a:p>
            <a:pPr>
              <a:lnSpc>
                <a:spcPct val="150000"/>
              </a:lnSpc>
            </a:pPr>
            <a:r>
              <a:rPr lang="fa-IR" sz="2000" dirty="0" smtClean="0"/>
              <a:t>اگر طراح بانک تعدادی جدول را طراحی کرده باشد در تبدیل ادراکی به داخلی می توان برای هر جدول فایلی تعریف نمود بطوریکه هر سطر از جدول، رکوردی از این فایل باشد.</a:t>
            </a:r>
          </a:p>
          <a:p>
            <a:pPr>
              <a:lnSpc>
                <a:spcPct val="150000"/>
              </a:lnSpc>
            </a:pPr>
            <a:r>
              <a:rPr lang="fa-IR" sz="2000" dirty="0" smtClean="0"/>
              <a:t>تغییرات در سطح داخلی همیشه ممکن است بروز کند. اینگونه تغییرات نباید در دید ادراکی تأثیر داشته باشد.</a:t>
            </a:r>
          </a:p>
          <a:p>
            <a:pPr>
              <a:lnSpc>
                <a:spcPct val="150000"/>
              </a:lnSpc>
            </a:pPr>
            <a:r>
              <a:rPr lang="fa-IR" sz="2000" dirty="0" smtClean="0"/>
              <a:t>در تبدیل ادراکی/ داخلی از سیستم عامل نیز کمک گرفته می شود.</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18333079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r" rtl="1">
              <a:spcBef>
                <a:spcPct val="0"/>
              </a:spcBef>
            </a:pPr>
            <a:r>
              <a:rPr lang="fa-IR" sz="3600" b="1" dirty="0" smtClean="0">
                <a:cs typeface="B Nazanin" pitchFamily="2" charset="-78"/>
              </a:rPr>
              <a:t>2- تبدیل خارجی / ادراکی</a:t>
            </a:r>
            <a:endParaRPr lang="en-US" sz="3200" b="1" dirty="0">
              <a:cs typeface="B Nazanin" pitchFamily="2" charset="-78"/>
            </a:endParaRPr>
          </a:p>
        </p:txBody>
      </p:sp>
      <p:sp>
        <p:nvSpPr>
          <p:cNvPr id="3" name="Content Placeholder 2"/>
          <p:cNvSpPr>
            <a:spLocks noGrp="1"/>
          </p:cNvSpPr>
          <p:nvPr>
            <p:ph idx="1"/>
          </p:nvPr>
        </p:nvSpPr>
        <p:spPr>
          <a:xfrm>
            <a:off x="457200" y="1676400"/>
            <a:ext cx="8153400" cy="4419600"/>
          </a:xfrm>
        </p:spPr>
        <p:txBody>
          <a:bodyPr>
            <a:normAutofit/>
          </a:bodyPr>
          <a:lstStyle/>
          <a:p>
            <a:pPr marL="0" indent="0">
              <a:lnSpc>
                <a:spcPct val="200000"/>
              </a:lnSpc>
              <a:buNone/>
            </a:pPr>
            <a:r>
              <a:rPr lang="fa-IR" sz="2000" dirty="0" smtClean="0"/>
              <a:t>این تبدیل برای برقراری تناظر بین دیدهای خارجی مختلف و دید واحد ادراکی است.</a:t>
            </a:r>
          </a:p>
          <a:p>
            <a:pPr marL="0" indent="0">
              <a:lnSpc>
                <a:spcPct val="200000"/>
              </a:lnSpc>
              <a:buNone/>
            </a:pPr>
            <a:r>
              <a:rPr lang="fa-IR" sz="2000" dirty="0" smtClean="0"/>
              <a:t>یک دید مشخص از یک کاربر خاص، بخشی است از دید واحد ادراکی.</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19627188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زبان میزبان </a:t>
            </a:r>
            <a:r>
              <a:rPr lang="en-US" sz="4000" dirty="0" smtClean="0"/>
              <a:t>(HL: </a:t>
            </a:r>
            <a:r>
              <a:rPr lang="en-US" sz="2800" dirty="0" smtClean="0"/>
              <a:t>Host Language</a:t>
            </a:r>
            <a:r>
              <a:rPr lang="en-US" sz="4000" dirty="0" smtClean="0"/>
              <a:t>)</a:t>
            </a:r>
            <a:endParaRPr lang="en-US" sz="4000" dirty="0"/>
          </a:p>
        </p:txBody>
      </p:sp>
      <p:sp>
        <p:nvSpPr>
          <p:cNvPr id="3" name="Content Placeholder 2"/>
          <p:cNvSpPr>
            <a:spLocks noGrp="1"/>
          </p:cNvSpPr>
          <p:nvPr>
            <p:ph idx="1"/>
          </p:nvPr>
        </p:nvSpPr>
        <p:spPr/>
        <p:txBody>
          <a:bodyPr/>
          <a:lstStyle/>
          <a:p>
            <a:pPr marL="0" indent="0">
              <a:buNone/>
            </a:pPr>
            <a:r>
              <a:rPr lang="en-US" dirty="0" smtClean="0"/>
              <a:t>HL</a:t>
            </a:r>
            <a:r>
              <a:rPr lang="fa-IR" dirty="0" smtClean="0"/>
              <a:t> یکی از زبان های سطح بالای برنامه نویسی مثل کوبول، </a:t>
            </a:r>
            <a:r>
              <a:rPr lang="en-US" dirty="0" smtClean="0"/>
              <a:t>PL/1</a:t>
            </a:r>
            <a:r>
              <a:rPr lang="fa-IR" dirty="0" smtClean="0"/>
              <a:t> ، </a:t>
            </a:r>
            <a:r>
              <a:rPr lang="en-US" dirty="0" smtClean="0"/>
              <a:t>C</a:t>
            </a:r>
            <a:r>
              <a:rPr lang="fa-IR" dirty="0" smtClean="0"/>
              <a:t>، پاسکال، بیسیک، </a:t>
            </a:r>
            <a:r>
              <a:rPr lang="en-US" dirty="0" smtClean="0"/>
              <a:t>Delphi</a:t>
            </a:r>
            <a:r>
              <a:rPr lang="fa-IR" dirty="0" smtClean="0"/>
              <a:t>، </a:t>
            </a:r>
            <a:r>
              <a:rPr lang="en-US" dirty="0" smtClean="0"/>
              <a:t>Visual C</a:t>
            </a:r>
            <a:r>
              <a:rPr lang="fa-IR" dirty="0" smtClean="0"/>
              <a:t>، </a:t>
            </a:r>
            <a:r>
              <a:rPr lang="en-US" dirty="0" smtClean="0"/>
              <a:t>Visual Basic</a:t>
            </a:r>
            <a:r>
              <a:rPr lang="fa-IR" dirty="0" smtClean="0"/>
              <a:t>، </a:t>
            </a:r>
            <a:r>
              <a:rPr lang="en-US" dirty="0" smtClean="0"/>
              <a:t>Java</a:t>
            </a:r>
            <a:r>
              <a:rPr lang="fa-IR" dirty="0" smtClean="0"/>
              <a:t> می باشد.</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4458994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600" dirty="0" smtClean="0"/>
              <a:t>زبان فرعی داده ای</a:t>
            </a:r>
            <a:r>
              <a:rPr lang="en-US" sz="3600" dirty="0" smtClean="0"/>
              <a:t>(DSL: </a:t>
            </a:r>
            <a:r>
              <a:rPr lang="en-US" sz="2400" dirty="0" smtClean="0"/>
              <a:t>Data Sub Language</a:t>
            </a:r>
            <a:r>
              <a:rPr lang="en-US" sz="3600" dirty="0" smtClean="0"/>
              <a:t>)</a:t>
            </a:r>
            <a:endParaRPr lang="en-US" sz="3600" dirty="0"/>
          </a:p>
        </p:txBody>
      </p:sp>
      <p:sp>
        <p:nvSpPr>
          <p:cNvPr id="3" name="Content Placeholder 2"/>
          <p:cNvSpPr>
            <a:spLocks noGrp="1"/>
          </p:cNvSpPr>
          <p:nvPr>
            <p:ph idx="1"/>
          </p:nvPr>
        </p:nvSpPr>
        <p:spPr>
          <a:xfrm>
            <a:off x="533400" y="1828800"/>
            <a:ext cx="8153400" cy="4267200"/>
          </a:xfrm>
        </p:spPr>
        <p:txBody>
          <a:bodyPr>
            <a:normAutofit/>
          </a:bodyPr>
          <a:lstStyle/>
          <a:p>
            <a:pPr marL="0" indent="0" algn="just">
              <a:buNone/>
            </a:pPr>
            <a:r>
              <a:rPr lang="fa-IR" sz="2200" dirty="0"/>
              <a:t>زبان </a:t>
            </a:r>
            <a:r>
              <a:rPr lang="en-US" sz="2200" dirty="0"/>
              <a:t>DSL</a:t>
            </a:r>
            <a:r>
              <a:rPr lang="fa-IR" sz="2200" dirty="0"/>
              <a:t> زبانی است از سطح بالاتر که </a:t>
            </a:r>
            <a:r>
              <a:rPr lang="fa-IR" sz="2200" dirty="0" smtClean="0"/>
              <a:t>میهمان </a:t>
            </a:r>
            <a:r>
              <a:rPr lang="fa-IR" sz="2200" dirty="0"/>
              <a:t>یک زبان سطح بالا مثل </a:t>
            </a:r>
            <a:r>
              <a:rPr lang="en-US" sz="2200" dirty="0"/>
              <a:t>Visual C</a:t>
            </a:r>
            <a:r>
              <a:rPr lang="fa-IR" sz="2200" dirty="0"/>
              <a:t> می شود</a:t>
            </a:r>
            <a:r>
              <a:rPr lang="fa-IR" sz="2200" dirty="0" smtClean="0"/>
              <a:t>.</a:t>
            </a:r>
          </a:p>
          <a:p>
            <a:pPr marL="0" indent="0" algn="just">
              <a:buNone/>
            </a:pPr>
            <a:r>
              <a:rPr lang="fa-IR" sz="2200" dirty="0" smtClean="0"/>
              <a:t>به طور کلی دو دسته زبان داده ای وجود دارد:</a:t>
            </a:r>
          </a:p>
          <a:p>
            <a:pPr marL="777240" lvl="1" indent="-457200" algn="just">
              <a:buFont typeface="+mj-lt"/>
              <a:buAutoNum type="arabicPeriod"/>
            </a:pPr>
            <a:r>
              <a:rPr lang="fa-IR" b="1" dirty="0" smtClean="0"/>
              <a:t>زبان داده ای نامستقل یا ادغام شده </a:t>
            </a:r>
            <a:r>
              <a:rPr lang="en-US" b="1" dirty="0" smtClean="0"/>
              <a:t>(Embedded)</a:t>
            </a:r>
            <a:r>
              <a:rPr lang="fa-IR" b="1" dirty="0" smtClean="0"/>
              <a:t>: </a:t>
            </a:r>
            <a:r>
              <a:rPr lang="fa-IR" dirty="0"/>
              <a:t>در نوع نامستقل </a:t>
            </a:r>
            <a:r>
              <a:rPr lang="en-US" dirty="0"/>
              <a:t>DSL</a:t>
            </a:r>
            <a:r>
              <a:rPr lang="fa-IR" dirty="0"/>
              <a:t> حتماً باید مهمان یک زبان سطح بالا </a:t>
            </a:r>
            <a:r>
              <a:rPr lang="fa-IR" dirty="0" smtClean="0"/>
              <a:t>باشد. مثل </a:t>
            </a:r>
            <a:r>
              <a:rPr lang="en-US" dirty="0" smtClean="0"/>
              <a:t>SQL</a:t>
            </a:r>
            <a:r>
              <a:rPr lang="fa-IR" dirty="0" smtClean="0"/>
              <a:t> که در دلفی یا ویژوال بیسیک استفاده می شود. یا </a:t>
            </a:r>
            <a:r>
              <a:rPr lang="en-US" dirty="0" err="1" smtClean="0"/>
              <a:t>Btrieve</a:t>
            </a:r>
            <a:r>
              <a:rPr lang="fa-IR" dirty="0" smtClean="0"/>
              <a:t> که زبان داده ای فرعی برای </a:t>
            </a:r>
            <a:r>
              <a:rPr lang="en-US" dirty="0" smtClean="0"/>
              <a:t>C</a:t>
            </a:r>
            <a:r>
              <a:rPr lang="fa-IR" dirty="0" smtClean="0"/>
              <a:t> یا پاسکال است</a:t>
            </a:r>
            <a:endParaRPr lang="fa-IR" dirty="0"/>
          </a:p>
          <a:p>
            <a:pPr marL="777240" lvl="1" indent="-457200" algn="just">
              <a:buFont typeface="+mj-lt"/>
              <a:buAutoNum type="arabicPeriod"/>
            </a:pPr>
            <a:r>
              <a:rPr lang="fa-IR" b="1" dirty="0" smtClean="0"/>
              <a:t>زبان داده ای مستقل: </a:t>
            </a:r>
            <a:r>
              <a:rPr lang="fa-IR" dirty="0" smtClean="0"/>
              <a:t>نیاز به زبان میزبان ندارد مثل </a:t>
            </a:r>
            <a:r>
              <a:rPr lang="en-US" dirty="0" smtClean="0"/>
              <a:t>Access</a:t>
            </a:r>
            <a:r>
              <a:rPr lang="fa-IR" dirty="0" smtClean="0"/>
              <a:t> و </a:t>
            </a:r>
            <a:r>
              <a:rPr lang="en-US" dirty="0" err="1" smtClean="0"/>
              <a:t>foxpro</a:t>
            </a:r>
            <a:endParaRPr lang="en-US" dirty="0" smtClean="0"/>
          </a:p>
          <a:p>
            <a:pPr marL="0" indent="0" algn="just">
              <a:buNone/>
            </a:pPr>
            <a:endParaRPr lang="fa-IR" sz="2200" dirty="0" smtClean="0"/>
          </a:p>
          <a:p>
            <a:pPr marL="0" indent="0" algn="just">
              <a:buNone/>
            </a:pPr>
            <a:r>
              <a:rPr lang="fa-IR" sz="2200" dirty="0" smtClean="0"/>
              <a:t>نکته: </a:t>
            </a:r>
            <a:r>
              <a:rPr lang="en-US" sz="2200" dirty="0" smtClean="0"/>
              <a:t>SQL</a:t>
            </a:r>
            <a:r>
              <a:rPr lang="fa-IR" sz="2200" dirty="0" smtClean="0"/>
              <a:t> به هر دو صوت فوق وجود دارد.</a:t>
            </a:r>
          </a:p>
          <a:p>
            <a:pPr marL="0" indent="0" algn="just">
              <a:buNone/>
            </a:pPr>
            <a:endParaRPr lang="fa-IR" sz="22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4458994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زبان فرعی داده </a:t>
            </a:r>
            <a:r>
              <a:rPr lang="fa-IR" dirty="0" smtClean="0"/>
              <a:t>ای...</a:t>
            </a:r>
            <a:endParaRPr lang="en-US" dirty="0"/>
          </a:p>
        </p:txBody>
      </p:sp>
      <p:sp>
        <p:nvSpPr>
          <p:cNvPr id="3" name="Content Placeholder 2"/>
          <p:cNvSpPr>
            <a:spLocks noGrp="1"/>
          </p:cNvSpPr>
          <p:nvPr>
            <p:ph idx="1"/>
          </p:nvPr>
        </p:nvSpPr>
        <p:spPr/>
        <p:txBody>
          <a:bodyPr>
            <a:normAutofit fontScale="92500"/>
          </a:bodyPr>
          <a:lstStyle/>
          <a:p>
            <a:pPr marL="0" indent="0">
              <a:buNone/>
            </a:pPr>
            <a:r>
              <a:rPr lang="fa-IR" dirty="0"/>
              <a:t>هر مدل داده ای خاص (سلسله مراتبی، شبکه ای، رابطه ای) زبان فرعی خاص خود را دارد. تعداد احکام این زبان ها معمولاً کم است.</a:t>
            </a:r>
            <a:endParaRPr lang="en-US" dirty="0"/>
          </a:p>
          <a:p>
            <a:pPr marL="0" indent="0">
              <a:buNone/>
            </a:pPr>
            <a:r>
              <a:rPr lang="fa-IR" dirty="0"/>
              <a:t>برای هر سطح از معماری، دستوراتی وجود دارند موسوم به:</a:t>
            </a:r>
          </a:p>
          <a:p>
            <a:pPr lvl="1"/>
            <a:r>
              <a:rPr lang="fa-IR" dirty="0"/>
              <a:t>زبان فرعی داده ای خارجی</a:t>
            </a:r>
          </a:p>
          <a:p>
            <a:pPr lvl="1"/>
            <a:r>
              <a:rPr lang="fa-IR" dirty="0"/>
              <a:t>زبان فرعی داده ای ادراکی</a:t>
            </a:r>
          </a:p>
          <a:p>
            <a:pPr lvl="1"/>
            <a:r>
              <a:rPr lang="fa-IR" dirty="0"/>
              <a:t>زبان فرعی داده ای داخلی</a:t>
            </a:r>
          </a:p>
          <a:p>
            <a:pPr marL="0" indent="0">
              <a:buNone/>
            </a:pPr>
            <a:endParaRPr lang="fa-IR" dirty="0" smtClean="0"/>
          </a:p>
          <a:p>
            <a:pPr marL="0" indent="0">
              <a:buNone/>
            </a:pPr>
            <a:r>
              <a:rPr lang="fa-IR" b="1" u="sng" dirty="0" smtClean="0"/>
              <a:t>احکام </a:t>
            </a:r>
            <a:r>
              <a:rPr lang="fa-IR" b="1" u="sng" dirty="0"/>
              <a:t>زبان </a:t>
            </a:r>
            <a:r>
              <a:rPr lang="en-US" b="1" u="sng" dirty="0"/>
              <a:t>DSL</a:t>
            </a:r>
            <a:r>
              <a:rPr lang="fa-IR" b="1" u="sng" dirty="0"/>
              <a:t> را می توان به سه دسته زیر تقسیم کرد:</a:t>
            </a:r>
          </a:p>
          <a:p>
            <a:pPr marL="777240" lvl="1" indent="-457200">
              <a:buFont typeface="+mj-lt"/>
              <a:buAutoNum type="arabicPeriod"/>
            </a:pPr>
            <a:r>
              <a:rPr lang="fa-IR" dirty="0"/>
              <a:t>احکام تعریف داده ها </a:t>
            </a:r>
            <a:r>
              <a:rPr lang="en-US" dirty="0"/>
              <a:t>(Data Definition Language = DDL)</a:t>
            </a:r>
            <a:endParaRPr lang="fa-IR" dirty="0"/>
          </a:p>
          <a:p>
            <a:pPr marL="777240" lvl="1" indent="-457200">
              <a:buFont typeface="+mj-lt"/>
              <a:buAutoNum type="arabicPeriod"/>
            </a:pPr>
            <a:r>
              <a:rPr lang="fa-IR" dirty="0"/>
              <a:t>احکام کار با (پردازش) داده ها</a:t>
            </a:r>
            <a:r>
              <a:rPr lang="en-US" dirty="0"/>
              <a:t> (Data Manipulation Language = DML)</a:t>
            </a:r>
            <a:endParaRPr lang="fa-IR" dirty="0"/>
          </a:p>
          <a:p>
            <a:pPr marL="777240" lvl="1" indent="-457200">
              <a:buFont typeface="+mj-lt"/>
              <a:buAutoNum type="arabicPeriod"/>
            </a:pPr>
            <a:r>
              <a:rPr lang="fa-IR" dirty="0"/>
              <a:t>احکام کنترلی</a:t>
            </a:r>
            <a:r>
              <a:rPr lang="en-US" dirty="0"/>
              <a:t> (Data Control Language = DCL)</a:t>
            </a:r>
            <a:endParaRPr lang="fa-IR"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25926695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چند نکته در رابطه با </a:t>
            </a:r>
            <a:r>
              <a:rPr lang="en-US" dirty="0" smtClean="0"/>
              <a:t>DSL</a:t>
            </a:r>
            <a:endParaRPr lang="en-US" dirty="0"/>
          </a:p>
        </p:txBody>
      </p:sp>
      <p:sp>
        <p:nvSpPr>
          <p:cNvPr id="3" name="Content Placeholder 2"/>
          <p:cNvSpPr>
            <a:spLocks noGrp="1"/>
          </p:cNvSpPr>
          <p:nvPr>
            <p:ph idx="1"/>
          </p:nvPr>
        </p:nvSpPr>
        <p:spPr>
          <a:xfrm>
            <a:off x="228600" y="1676400"/>
            <a:ext cx="8610600" cy="4419600"/>
          </a:xfrm>
        </p:spPr>
        <p:txBody>
          <a:bodyPr>
            <a:normAutofit fontScale="92500" lnSpcReduction="20000"/>
          </a:bodyPr>
          <a:lstStyle/>
          <a:p>
            <a:pPr marL="457200" indent="-457200">
              <a:buFont typeface="+mj-lt"/>
              <a:buAutoNum type="arabicPeriod"/>
            </a:pPr>
            <a:r>
              <a:rPr lang="fa-IR" dirty="0" smtClean="0"/>
              <a:t>هر </a:t>
            </a:r>
            <a:r>
              <a:rPr lang="en-US" dirty="0" smtClean="0"/>
              <a:t>DSL</a:t>
            </a:r>
            <a:r>
              <a:rPr lang="fa-IR" dirty="0" smtClean="0"/>
              <a:t> برای یک مدل داده ای مشخص طراحی می شود.</a:t>
            </a:r>
          </a:p>
          <a:p>
            <a:pPr marL="457200" indent="-457200">
              <a:buFont typeface="+mj-lt"/>
              <a:buAutoNum type="arabicPeriod"/>
            </a:pPr>
            <a:r>
              <a:rPr lang="fa-IR" dirty="0" smtClean="0"/>
              <a:t>مجموعه احکام </a:t>
            </a:r>
            <a:r>
              <a:rPr lang="en-US" dirty="0" smtClean="0"/>
              <a:t>DSL</a:t>
            </a:r>
            <a:r>
              <a:rPr lang="fa-IR" dirty="0" smtClean="0"/>
              <a:t> باید حداقل باشد.</a:t>
            </a:r>
          </a:p>
          <a:p>
            <a:pPr marL="457200" indent="-457200">
              <a:buFont typeface="+mj-lt"/>
              <a:buAutoNum type="arabicPeriod"/>
            </a:pPr>
            <a:r>
              <a:rPr lang="fa-IR" dirty="0" smtClean="0"/>
              <a:t>اصل وحدت عملگرها در </a:t>
            </a:r>
            <a:r>
              <a:rPr lang="en-US" dirty="0" smtClean="0"/>
              <a:t>DSL</a:t>
            </a:r>
            <a:r>
              <a:rPr lang="fa-IR" dirty="0" smtClean="0"/>
              <a:t> باید رعایت شود.</a:t>
            </a:r>
          </a:p>
          <a:p>
            <a:pPr marL="457200" indent="-457200">
              <a:buFont typeface="+mj-lt"/>
              <a:buAutoNum type="arabicPeriod"/>
            </a:pPr>
            <a:r>
              <a:rPr lang="fa-IR" dirty="0" smtClean="0"/>
              <a:t>اصل وحدت عملگرها در یک سطح مشخص نیز مطرح است.</a:t>
            </a:r>
          </a:p>
          <a:p>
            <a:pPr marL="457200" indent="-457200">
              <a:buFont typeface="+mj-lt"/>
              <a:buAutoNum type="arabicPeriod"/>
            </a:pPr>
            <a:endParaRPr lang="fa-IR" dirty="0"/>
          </a:p>
          <a:p>
            <a:pPr marL="457200" indent="-457200">
              <a:buFont typeface="+mj-lt"/>
              <a:buAutoNum type="arabicPeriod"/>
            </a:pPr>
            <a:endParaRPr lang="fa-IR" dirty="0" smtClean="0"/>
          </a:p>
          <a:p>
            <a:pPr marL="457200" indent="-457200">
              <a:buFont typeface="+mj-lt"/>
              <a:buAutoNum type="arabicPeriod"/>
            </a:pPr>
            <a:endParaRPr lang="fa-IR" dirty="0" smtClean="0"/>
          </a:p>
          <a:p>
            <a:pPr marL="457200" indent="-457200">
              <a:buFont typeface="+mj-lt"/>
              <a:buAutoNum type="arabicPeriod"/>
            </a:pPr>
            <a:r>
              <a:rPr lang="en-US" dirty="0" smtClean="0"/>
              <a:t>DSL</a:t>
            </a:r>
            <a:r>
              <a:rPr lang="fa-IR" dirty="0" smtClean="0"/>
              <a:t> بایستی داده های مختلف کاربران (بردارها، ماتریس ها، رشته ها، ....) را بپذیرد.</a:t>
            </a:r>
          </a:p>
          <a:p>
            <a:pPr marL="457200" indent="-457200">
              <a:buFont typeface="+mj-lt"/>
              <a:buAutoNum type="arabicPeriod"/>
            </a:pPr>
            <a:r>
              <a:rPr lang="fa-IR" dirty="0" smtClean="0"/>
              <a:t>...</a:t>
            </a:r>
          </a:p>
          <a:p>
            <a:pPr marL="0" indent="0">
              <a:buNone/>
            </a:pPr>
            <a:r>
              <a:rPr lang="fa-IR" b="1" u="sng" dirty="0" smtClean="0"/>
              <a:t>تذکر:</a:t>
            </a:r>
          </a:p>
          <a:p>
            <a:r>
              <a:rPr lang="en-US" dirty="0" smtClean="0"/>
              <a:t>DSL</a:t>
            </a:r>
            <a:r>
              <a:rPr lang="fa-IR" dirty="0" smtClean="0"/>
              <a:t> یک زبان بیانی</a:t>
            </a:r>
            <a:r>
              <a:rPr lang="en-US" dirty="0" smtClean="0"/>
              <a:t>(declarative) </a:t>
            </a:r>
            <a:r>
              <a:rPr lang="fa-IR" dirty="0" smtClean="0"/>
              <a:t> است که کاربر به کمک آن می گوید که چه می خواهد ولی رویه ی انجام کار را بیان نمی کند. برعکس </a:t>
            </a:r>
            <a:r>
              <a:rPr lang="en-US" dirty="0" smtClean="0"/>
              <a:t>C</a:t>
            </a:r>
            <a:r>
              <a:rPr lang="fa-IR" dirty="0" smtClean="0"/>
              <a:t> و پاسکال رویه ای </a:t>
            </a:r>
            <a:r>
              <a:rPr lang="en-US" dirty="0" smtClean="0"/>
              <a:t>(procedural)</a:t>
            </a:r>
            <a:r>
              <a:rPr lang="fa-IR" dirty="0" smtClean="0"/>
              <a:t> هستند و کاربر باید رویه انجام کار را بیان کند.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sp>
        <p:nvSpPr>
          <p:cNvPr id="7" name="Rectangular Callout 6"/>
          <p:cNvSpPr/>
          <p:nvPr/>
        </p:nvSpPr>
        <p:spPr>
          <a:xfrm>
            <a:off x="609600" y="1435100"/>
            <a:ext cx="2057400" cy="1219200"/>
          </a:xfrm>
          <a:prstGeom prst="wedgeRectCallout">
            <a:avLst>
              <a:gd name="adj1" fmla="val 127315"/>
              <a:gd name="adj2" fmla="val 48263"/>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solidFill>
                <a:cs typeface="B Nazanin" pitchFamily="2" charset="-78"/>
              </a:rPr>
              <a:t>یعنی برای انجام عمل مشخصی در سطوح خارجی و ادراکی، حکم واحدی وجود داشته باشد</a:t>
            </a:r>
            <a:r>
              <a:rPr lang="fa-IR" dirty="0" smtClean="0">
                <a:solidFill>
                  <a:schemeClr val="tx1"/>
                </a:solidFill>
                <a:cs typeface="B Nazanin" pitchFamily="2" charset="-78"/>
              </a:rPr>
              <a:t>.</a:t>
            </a:r>
            <a:endParaRPr lang="en-US" dirty="0"/>
          </a:p>
        </p:txBody>
      </p:sp>
      <p:sp>
        <p:nvSpPr>
          <p:cNvPr id="8" name="Rectangular Callout 7"/>
          <p:cNvSpPr/>
          <p:nvPr/>
        </p:nvSpPr>
        <p:spPr>
          <a:xfrm>
            <a:off x="139700" y="3048000"/>
            <a:ext cx="2565400" cy="990600"/>
          </a:xfrm>
          <a:prstGeom prst="wedgeRectCallout">
            <a:avLst>
              <a:gd name="adj1" fmla="val 74452"/>
              <a:gd name="adj2" fmla="val -58948"/>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defRPr/>
            </a:pPr>
            <a:r>
              <a:rPr lang="fa-IR" dirty="0">
                <a:solidFill>
                  <a:schemeClr val="tx1"/>
                </a:solidFill>
                <a:cs typeface="B Nazanin" pitchFamily="2" charset="-78"/>
              </a:rPr>
              <a:t>مثلاً برای درج داده ها و هم درج ارتباط بین آن ها بایستی یک حکم واحد وجود داشته باشد.</a:t>
            </a:r>
            <a:endParaRPr lang="en-US" dirty="0">
              <a:solidFill>
                <a:schemeClr val="tx1"/>
              </a:solidFill>
              <a:cs typeface="B Nazanin" pitchFamily="2" charset="-78"/>
            </a:endParaRPr>
          </a:p>
        </p:txBody>
      </p:sp>
    </p:spTree>
    <p:extLst>
      <p:ext uri="{BB962C8B-B14F-4D97-AF65-F5344CB8AC3E}">
        <p14:creationId xmlns:p14="http://schemas.microsoft.com/office/powerpoint/2010/main" val="38012719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کاربران بانک اطلاعات</a:t>
            </a:r>
            <a:endParaRPr lang="en-US" sz="4000" dirty="0"/>
          </a:p>
        </p:txBody>
      </p:sp>
      <p:sp>
        <p:nvSpPr>
          <p:cNvPr id="3" name="Content Placeholder 2"/>
          <p:cNvSpPr>
            <a:spLocks noGrp="1"/>
          </p:cNvSpPr>
          <p:nvPr>
            <p:ph idx="1"/>
          </p:nvPr>
        </p:nvSpPr>
        <p:spPr>
          <a:xfrm>
            <a:off x="457200" y="1676400"/>
            <a:ext cx="7848600" cy="4419600"/>
          </a:xfrm>
        </p:spPr>
        <p:txBody>
          <a:bodyPr>
            <a:normAutofit/>
          </a:bodyPr>
          <a:lstStyle/>
          <a:p>
            <a:pPr marL="457200" indent="-457200" algn="just">
              <a:buFont typeface="+mj-lt"/>
              <a:buAutoNum type="arabicPeriod"/>
            </a:pPr>
            <a:r>
              <a:rPr lang="fa-IR" dirty="0" smtClean="0"/>
              <a:t>برنامه نویسان کاربردی</a:t>
            </a:r>
            <a:r>
              <a:rPr lang="en-US" dirty="0" smtClean="0"/>
              <a:t>(DBP)</a:t>
            </a:r>
            <a:endParaRPr lang="fa-IR" dirty="0" smtClean="0"/>
          </a:p>
          <a:p>
            <a:pPr marL="457200" indent="-457200" algn="just">
              <a:buFont typeface="+mj-lt"/>
              <a:buAutoNum type="arabicPeriod"/>
            </a:pPr>
            <a:r>
              <a:rPr lang="fa-IR" dirty="0" smtClean="0"/>
              <a:t>کاربران نهایی </a:t>
            </a:r>
            <a:r>
              <a:rPr lang="en-US" dirty="0" smtClean="0"/>
              <a:t>(End user)</a:t>
            </a:r>
          </a:p>
          <a:p>
            <a:pPr marL="457200" indent="-457200" algn="just">
              <a:buFont typeface="+mj-lt"/>
              <a:buAutoNum type="arabicPeriod"/>
            </a:pPr>
            <a:r>
              <a:rPr lang="fa-IR" dirty="0" smtClean="0"/>
              <a:t>مدیر بانک اطلاعات </a:t>
            </a:r>
            <a:r>
              <a:rPr lang="en-US" dirty="0" smtClean="0"/>
              <a:t>(DBA)</a:t>
            </a:r>
            <a:endParaRPr lang="fa-IR" dirty="0" smtClean="0"/>
          </a:p>
          <a:p>
            <a:pPr algn="just"/>
            <a:endParaRPr lang="fa-IR" dirty="0"/>
          </a:p>
          <a:p>
            <a:pPr algn="just"/>
            <a:r>
              <a:rPr lang="fa-IR" dirty="0" smtClean="0"/>
              <a:t>تنها مدیر و برنامه سازان می توانند بدون دخالت </a:t>
            </a:r>
            <a:r>
              <a:rPr lang="en-US" dirty="0" smtClean="0"/>
              <a:t>DBMS</a:t>
            </a:r>
            <a:r>
              <a:rPr lang="fa-IR" dirty="0" smtClean="0"/>
              <a:t> به داده ها دسترسی داشته باشند.</a:t>
            </a:r>
          </a:p>
          <a:p>
            <a:pPr algn="just"/>
            <a:r>
              <a:rPr lang="fa-IR" dirty="0" smtClean="0"/>
              <a:t>تمامی کاربران از طریق «پردازنده زبان تقاضا» مثل </a:t>
            </a:r>
            <a:r>
              <a:rPr lang="en-US" dirty="0" smtClean="0"/>
              <a:t>SQL</a:t>
            </a:r>
            <a:r>
              <a:rPr lang="fa-IR" dirty="0" smtClean="0"/>
              <a:t> که بخشی از نرم افزار سیستم بانک اطلاعاتی است می توانند به بانک دسترسی داشته باشند.</a:t>
            </a:r>
          </a:p>
          <a:p>
            <a:pPr algn="just"/>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22623419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smtClean="0"/>
              <a:t>بیانی دیگر برای معماری بانک اطلاعات</a:t>
            </a:r>
            <a:endParaRPr lang="en-US" sz="44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33992284"/>
              </p:ext>
            </p:extLst>
          </p:nvPr>
        </p:nvGraphicFramePr>
        <p:xfrm>
          <a:off x="152400" y="1645920"/>
          <a:ext cx="8839200" cy="4602480"/>
        </p:xfrm>
        <a:graphic>
          <a:graphicData uri="http://schemas.openxmlformats.org/drawingml/2006/table">
            <a:tbl>
              <a:tblPr firstRow="1" bandRow="1">
                <a:tableStyleId>{0660B408-B3CF-4A94-85FC-2B1E0A45F4A2}</a:tableStyleId>
              </a:tblPr>
              <a:tblGrid>
                <a:gridCol w="1371600"/>
                <a:gridCol w="6019800"/>
                <a:gridCol w="1447800"/>
              </a:tblGrid>
              <a:tr h="838200">
                <a:tc>
                  <a:txBody>
                    <a:bodyPr/>
                    <a:lstStyle/>
                    <a:p>
                      <a:pPr algn="r" rtl="1"/>
                      <a:r>
                        <a:rPr lang="fa-IR" sz="1800" b="0" dirty="0" smtClean="0">
                          <a:solidFill>
                            <a:schemeClr val="tx1"/>
                          </a:solidFill>
                          <a:cs typeface="B Nazanin" pitchFamily="2" charset="-78"/>
                        </a:rPr>
                        <a:t>دیدهای کاربران مختلف </a:t>
                      </a:r>
                      <a:r>
                        <a:rPr lang="en-US" sz="1800" b="0" dirty="0" smtClean="0">
                          <a:solidFill>
                            <a:schemeClr val="tx1"/>
                          </a:solidFill>
                          <a:cs typeface="B Nazanin" pitchFamily="2" charset="-78"/>
                        </a:rPr>
                        <a:t>(Views)</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ADAF8"/>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800" b="0" dirty="0" smtClean="0">
                          <a:solidFill>
                            <a:schemeClr val="tx1"/>
                          </a:solidFill>
                          <a:cs typeface="B Nazanin" pitchFamily="2" charset="-78"/>
                        </a:rPr>
                        <a:t>☺     </a:t>
                      </a:r>
                      <a:r>
                        <a:rPr lang="en-US" sz="2800" b="0" dirty="0" smtClean="0">
                          <a:solidFill>
                            <a:schemeClr val="tx1"/>
                          </a:solidFill>
                          <a:cs typeface="B Nazanin" pitchFamily="2" charset="-78"/>
                        </a:rPr>
                        <a:t>            </a:t>
                      </a:r>
                      <a:r>
                        <a:rPr lang="fa-IR" sz="2800" b="0" dirty="0" smtClean="0">
                          <a:solidFill>
                            <a:schemeClr val="tx1"/>
                          </a:solidFill>
                          <a:cs typeface="B Nazanin" pitchFamily="2" charset="-78"/>
                        </a:rPr>
                        <a:t>         ☺</a:t>
                      </a:r>
                      <a:r>
                        <a:rPr lang="fa-IR" sz="2800" b="0" baseline="0" dirty="0" smtClean="0">
                          <a:solidFill>
                            <a:schemeClr val="tx1"/>
                          </a:solidFill>
                          <a:cs typeface="B Nazanin" pitchFamily="2" charset="-78"/>
                        </a:rPr>
                        <a:t>     </a:t>
                      </a:r>
                      <a:r>
                        <a:rPr lang="en-US" sz="2800" b="0" baseline="0" dirty="0" smtClean="0">
                          <a:solidFill>
                            <a:schemeClr val="tx1"/>
                          </a:solidFill>
                          <a:cs typeface="B Nazanin" pitchFamily="2" charset="-78"/>
                        </a:rPr>
                        <a:t>          </a:t>
                      </a:r>
                      <a:r>
                        <a:rPr lang="fa-IR" sz="2800" b="0" baseline="0" dirty="0" smtClean="0">
                          <a:solidFill>
                            <a:schemeClr val="tx1"/>
                          </a:solidFill>
                          <a:cs typeface="B Nazanin" pitchFamily="2" charset="-78"/>
                        </a:rPr>
                        <a:t>    </a:t>
                      </a:r>
                      <a:r>
                        <a:rPr lang="fa-IR" sz="2800" b="0" dirty="0" smtClean="0">
                          <a:solidFill>
                            <a:schemeClr val="tx1"/>
                          </a:solidFill>
                          <a:cs typeface="B Nazanin" pitchFamily="2" charset="-78"/>
                        </a:rPr>
                        <a:t>☺</a:t>
                      </a:r>
                    </a:p>
                    <a:p>
                      <a:pPr algn="r" rtl="1"/>
                      <a:r>
                        <a:rPr lang="fa-IR" sz="1800" b="0" dirty="0" smtClean="0">
                          <a:solidFill>
                            <a:schemeClr val="tx1"/>
                          </a:solidFill>
                          <a:cs typeface="B Nazanin" pitchFamily="2" charset="-78"/>
                        </a:rPr>
                        <a:t>کاربر </a:t>
                      </a:r>
                      <a:r>
                        <a:rPr lang="en-US" sz="1800" b="0" dirty="0" smtClean="0">
                          <a:solidFill>
                            <a:schemeClr val="tx1"/>
                          </a:solidFill>
                          <a:cs typeface="B Nazanin" pitchFamily="2" charset="-78"/>
                        </a:rPr>
                        <a:t>n</a:t>
                      </a:r>
                      <a:r>
                        <a:rPr lang="fa-IR" sz="1800" b="0" baseline="0" dirty="0" smtClean="0">
                          <a:solidFill>
                            <a:schemeClr val="tx1"/>
                          </a:solidFill>
                          <a:cs typeface="B Nazanin" pitchFamily="2" charset="-78"/>
                        </a:rPr>
                        <a:t> </a:t>
                      </a:r>
                      <a:r>
                        <a:rPr lang="en-US" sz="1800" b="0" baseline="0" dirty="0" smtClean="0">
                          <a:solidFill>
                            <a:schemeClr val="tx1"/>
                          </a:solidFill>
                          <a:cs typeface="B Nazanin" pitchFamily="2" charset="-78"/>
                        </a:rPr>
                        <a:t>       ……….…….       </a:t>
                      </a:r>
                      <a:r>
                        <a:rPr lang="fa-IR" sz="1800" b="0" baseline="0" dirty="0" smtClean="0">
                          <a:solidFill>
                            <a:schemeClr val="tx1"/>
                          </a:solidFill>
                          <a:cs typeface="B Nazanin" pitchFamily="2" charset="-78"/>
                        </a:rPr>
                        <a:t>کاربر</a:t>
                      </a:r>
                      <a:r>
                        <a:rPr lang="en-US" sz="1800" b="0" baseline="0" dirty="0" smtClean="0">
                          <a:solidFill>
                            <a:schemeClr val="tx1"/>
                          </a:solidFill>
                          <a:cs typeface="B Nazanin" pitchFamily="2" charset="-78"/>
                        </a:rPr>
                        <a:t>2</a:t>
                      </a:r>
                      <a:r>
                        <a:rPr lang="fa-IR" sz="1800" b="0" baseline="0" dirty="0" smtClean="0">
                          <a:solidFill>
                            <a:schemeClr val="tx1"/>
                          </a:solidFill>
                          <a:cs typeface="B Nazanin" pitchFamily="2" charset="-78"/>
                        </a:rPr>
                        <a:t>     </a:t>
                      </a:r>
                      <a:r>
                        <a:rPr lang="en-US" sz="1800" b="0" baseline="0" dirty="0" smtClean="0">
                          <a:solidFill>
                            <a:schemeClr val="tx1"/>
                          </a:solidFill>
                          <a:cs typeface="B Nazanin" pitchFamily="2" charset="-78"/>
                        </a:rPr>
                        <a:t>             </a:t>
                      </a:r>
                      <a:r>
                        <a:rPr lang="fa-IR" sz="1800" b="0" baseline="0" dirty="0" smtClean="0">
                          <a:solidFill>
                            <a:schemeClr val="tx1"/>
                          </a:solidFill>
                          <a:cs typeface="B Nazanin" pitchFamily="2" charset="-78"/>
                        </a:rPr>
                        <a:t>         کاربر </a:t>
                      </a:r>
                      <a:r>
                        <a:rPr lang="en-US" sz="1800" b="0" baseline="0" dirty="0" smtClean="0">
                          <a:solidFill>
                            <a:schemeClr val="tx1"/>
                          </a:solidFill>
                          <a:cs typeface="B Nazanin" pitchFamily="2" charset="-78"/>
                        </a:rPr>
                        <a:t>1</a:t>
                      </a:r>
                      <a:endParaRPr lang="en-US" sz="1800" b="0" dirty="0">
                        <a:solidFill>
                          <a:schemeClr val="tx1"/>
                        </a:solidFill>
                        <a:cs typeface="B Nazanin" pitchFamily="2" charset="-78"/>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ADAF8"/>
                    </a:solidFill>
                  </a:tcPr>
                </a:tc>
                <a:tc>
                  <a:txBody>
                    <a:bodyPr/>
                    <a:lstStyle/>
                    <a:p>
                      <a:pPr algn="r" rtl="1"/>
                      <a:r>
                        <a:rPr lang="fa-IR" sz="1800" b="0" dirty="0" smtClean="0">
                          <a:solidFill>
                            <a:schemeClr val="tx1"/>
                          </a:solidFill>
                          <a:cs typeface="B Nazanin" pitchFamily="2" charset="-78"/>
                        </a:rPr>
                        <a:t>تصویر</a:t>
                      </a:r>
                      <a:r>
                        <a:rPr lang="fa-IR" sz="1800" b="0" baseline="0" dirty="0" smtClean="0">
                          <a:solidFill>
                            <a:schemeClr val="tx1"/>
                          </a:solidFill>
                          <a:cs typeface="B Nazanin" pitchFamily="2" charset="-78"/>
                        </a:rPr>
                        <a:t> خارجی</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ADAF8"/>
                    </a:solidFill>
                  </a:tcPr>
                </a:tc>
              </a:tr>
              <a:tr h="370840">
                <a:tc>
                  <a:txBody>
                    <a:bodyPr/>
                    <a:lstStyle/>
                    <a:p>
                      <a:pPr algn="r" rtl="1"/>
                      <a:r>
                        <a:rPr lang="fa-IR" sz="1800" b="0" dirty="0" smtClean="0">
                          <a:solidFill>
                            <a:schemeClr val="tx1"/>
                          </a:solidFill>
                          <a:cs typeface="B Nazanin" pitchFamily="2" charset="-78"/>
                        </a:rPr>
                        <a:t>کل بانک بدون توجه به مدل خاص</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F46C"/>
                    </a:solidFill>
                  </a:tcPr>
                </a:tc>
                <a:tc>
                  <a:txBody>
                    <a:bodyPr/>
                    <a:lstStyle/>
                    <a:p>
                      <a:pPr algn="r" rtl="1"/>
                      <a:r>
                        <a:rPr lang="fa-IR" sz="1800" b="0" dirty="0" smtClean="0">
                          <a:solidFill>
                            <a:schemeClr val="tx1"/>
                          </a:solidFill>
                          <a:cs typeface="B Nazanin" pitchFamily="2" charset="-78"/>
                        </a:rPr>
                        <a:t>نمودارهای </a:t>
                      </a:r>
                      <a:r>
                        <a:rPr lang="en-US" sz="1800" b="0" dirty="0" smtClean="0">
                          <a:solidFill>
                            <a:schemeClr val="tx1"/>
                          </a:solidFill>
                          <a:cs typeface="B Nazanin" pitchFamily="2" charset="-78"/>
                        </a:rPr>
                        <a:t>EER</a:t>
                      </a:r>
                      <a:r>
                        <a:rPr lang="fa-IR" sz="1800" b="0" dirty="0" smtClean="0">
                          <a:solidFill>
                            <a:schemeClr val="tx1"/>
                          </a:solidFill>
                          <a:cs typeface="B Nazanin" pitchFamily="2" charset="-78"/>
                        </a:rPr>
                        <a:t> ، </a:t>
                      </a:r>
                      <a:r>
                        <a:rPr lang="en-US" sz="1800" b="0" dirty="0" smtClean="0">
                          <a:solidFill>
                            <a:schemeClr val="tx1"/>
                          </a:solidFill>
                          <a:cs typeface="B Nazanin" pitchFamily="2" charset="-78"/>
                        </a:rPr>
                        <a:t>NIAM</a:t>
                      </a:r>
                      <a:r>
                        <a:rPr lang="fa-IR" sz="1800" b="0" baseline="0" dirty="0" smtClean="0">
                          <a:solidFill>
                            <a:schemeClr val="tx1"/>
                          </a:solidFill>
                          <a:cs typeface="B Nazanin" pitchFamily="2" charset="-78"/>
                        </a:rPr>
                        <a:t> و ...</a:t>
                      </a:r>
                      <a:endParaRPr lang="en-US" sz="1800" b="0" baseline="0" dirty="0" smtClean="0">
                        <a:solidFill>
                          <a:schemeClr val="tx1"/>
                        </a:solidFill>
                        <a:cs typeface="B Nazanin" pitchFamily="2" charset="-78"/>
                      </a:endParaRPr>
                    </a:p>
                    <a:p>
                      <a:pPr algn="r" rtl="1"/>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F46C"/>
                    </a:solidFill>
                  </a:tcPr>
                </a:tc>
                <a:tc>
                  <a:txBody>
                    <a:bodyPr/>
                    <a:lstStyle/>
                    <a:p>
                      <a:pPr algn="r" rtl="1"/>
                      <a:r>
                        <a:rPr lang="fa-IR" sz="1800" b="0" dirty="0" smtClean="0">
                          <a:solidFill>
                            <a:schemeClr val="tx1"/>
                          </a:solidFill>
                          <a:cs typeface="B Nazanin" pitchFamily="2" charset="-78"/>
                        </a:rPr>
                        <a:t>تصویر ادراکی عام</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F46C"/>
                    </a:solidFill>
                  </a:tcPr>
                </a:tc>
              </a:tr>
              <a:tr h="2133600">
                <a:tc>
                  <a:txBody>
                    <a:bodyPr/>
                    <a:lstStyle/>
                    <a:p>
                      <a:pPr algn="r" rtl="1"/>
                      <a:r>
                        <a:rPr lang="fa-IR" sz="1800" b="0" dirty="0" smtClean="0">
                          <a:solidFill>
                            <a:schemeClr val="tx1"/>
                          </a:solidFill>
                          <a:cs typeface="B Nazanin" pitchFamily="2" charset="-78"/>
                        </a:rPr>
                        <a:t>کل بانک در قالب مدل انتخابی</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F46C"/>
                    </a:solidFill>
                  </a:tcPr>
                </a:tc>
                <a:tc>
                  <a:txBody>
                    <a:bodyPr/>
                    <a:lstStyle/>
                    <a:p>
                      <a:pPr algn="r" rtl="1"/>
                      <a:r>
                        <a:rPr lang="fa-IR" sz="1800" b="0" dirty="0" smtClean="0">
                          <a:solidFill>
                            <a:schemeClr val="tx1"/>
                          </a:solidFill>
                          <a:cs typeface="B Nazanin" pitchFamily="2" charset="-78"/>
                        </a:rPr>
                        <a:t>مدل شیء گرا</a:t>
                      </a:r>
                      <a:r>
                        <a:rPr lang="fa-IR" sz="1800" b="0" baseline="0" dirty="0" smtClean="0">
                          <a:solidFill>
                            <a:schemeClr val="tx1"/>
                          </a:solidFill>
                          <a:cs typeface="B Nazanin" pitchFamily="2" charset="-78"/>
                        </a:rPr>
                        <a:t>    مدل شبکه ای     مدل سلسله مراتبی                 مدل جدولی</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F46C"/>
                    </a:solidFill>
                  </a:tcPr>
                </a:tc>
                <a:tc>
                  <a:txBody>
                    <a:bodyPr/>
                    <a:lstStyle/>
                    <a:p>
                      <a:pPr algn="r" rtl="1"/>
                      <a:r>
                        <a:rPr lang="fa-IR" sz="1800" b="0" dirty="0" smtClean="0">
                          <a:solidFill>
                            <a:schemeClr val="tx1"/>
                          </a:solidFill>
                          <a:cs typeface="B Nazanin" pitchFamily="2" charset="-78"/>
                        </a:rPr>
                        <a:t>تصویر ادراکی خاص</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F46C"/>
                    </a:solidFill>
                  </a:tcPr>
                </a:tc>
              </a:tr>
              <a:tr h="609600">
                <a:tc>
                  <a:txBody>
                    <a:bodyPr/>
                    <a:lstStyle/>
                    <a:p>
                      <a:pPr algn="r" rtl="1"/>
                      <a:r>
                        <a:rPr lang="fa-IR" sz="1800" b="0" smtClean="0">
                          <a:solidFill>
                            <a:schemeClr val="tx1"/>
                          </a:solidFill>
                          <a:cs typeface="B Nazanin" pitchFamily="2" charset="-78"/>
                        </a:rPr>
                        <a:t>کل بانک روی رسانه ها</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7A7"/>
                    </a:solidFill>
                  </a:tcPr>
                </a:tc>
                <a:tc>
                  <a:txBody>
                    <a:bodyPr/>
                    <a:lstStyle/>
                    <a:p>
                      <a:pPr algn="r" rtl="1"/>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7A7"/>
                    </a:solidFill>
                  </a:tcPr>
                </a:tc>
                <a:tc>
                  <a:txBody>
                    <a:bodyPr/>
                    <a:lstStyle/>
                    <a:p>
                      <a:pPr algn="r" rtl="1"/>
                      <a:r>
                        <a:rPr lang="fa-IR" sz="1800" b="0" dirty="0" smtClean="0">
                          <a:solidFill>
                            <a:schemeClr val="tx1"/>
                          </a:solidFill>
                          <a:cs typeface="B Nazanin" pitchFamily="2" charset="-78"/>
                        </a:rPr>
                        <a:t>تصویر</a:t>
                      </a:r>
                      <a:r>
                        <a:rPr lang="fa-IR" sz="1800" b="0" baseline="0" dirty="0" smtClean="0">
                          <a:solidFill>
                            <a:schemeClr val="tx1"/>
                          </a:solidFill>
                          <a:cs typeface="B Nazanin" pitchFamily="2" charset="-78"/>
                        </a:rPr>
                        <a:t> فیزیکی</a:t>
                      </a:r>
                      <a:endParaRPr lang="en-US" sz="1800" b="0" dirty="0">
                        <a:solidFill>
                          <a:schemeClr val="tx1"/>
                        </a:solidFill>
                        <a:cs typeface="B Nazani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7A7"/>
                    </a:solidFill>
                  </a:tcPr>
                </a:tc>
              </a:tr>
            </a:tbl>
          </a:graphicData>
        </a:graphic>
      </p:graphicFrame>
      <p:sp>
        <p:nvSpPr>
          <p:cNvPr id="4" name="Slide Number Placeholder 3"/>
          <p:cNvSpPr>
            <a:spLocks noGrp="1"/>
          </p:cNvSpPr>
          <p:nvPr>
            <p:ph type="sldNum" sz="quarter" idx="12"/>
          </p:nvPr>
        </p:nvSpPr>
        <p:spPr>
          <a:xfrm>
            <a:off x="7696200" y="6340475"/>
            <a:ext cx="762000" cy="365125"/>
          </a:xfrm>
        </p:spPr>
        <p:txBody>
          <a:bodyPr/>
          <a:lstStyle/>
          <a:p>
            <a:fld id="{B6F15528-21DE-4FAA-801E-634DDDAF4B2B}" type="slidenum">
              <a:rPr lang="en-US" smtClean="0"/>
              <a:pPr/>
              <a:t>27</a:t>
            </a:fld>
            <a:endParaRPr lang="en-US"/>
          </a:p>
        </p:txBody>
      </p:sp>
      <p:sp>
        <p:nvSpPr>
          <p:cNvPr id="6" name="AutoShape 6"/>
          <p:cNvSpPr>
            <a:spLocks noChangeArrowheads="1"/>
          </p:cNvSpPr>
          <p:nvPr/>
        </p:nvSpPr>
        <p:spPr bwMode="auto">
          <a:xfrm>
            <a:off x="3008630" y="5715001"/>
            <a:ext cx="317500" cy="457199"/>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7" name="AutoShape 6"/>
          <p:cNvSpPr>
            <a:spLocks noChangeArrowheads="1"/>
          </p:cNvSpPr>
          <p:nvPr/>
        </p:nvSpPr>
        <p:spPr bwMode="auto">
          <a:xfrm>
            <a:off x="3694430" y="5715001"/>
            <a:ext cx="317500" cy="457199"/>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8" name="AutoShape 6"/>
          <p:cNvSpPr>
            <a:spLocks noChangeArrowheads="1"/>
          </p:cNvSpPr>
          <p:nvPr/>
        </p:nvSpPr>
        <p:spPr bwMode="auto">
          <a:xfrm>
            <a:off x="4405630" y="5715000"/>
            <a:ext cx="317500" cy="457199"/>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9" name="AutoShape 6"/>
          <p:cNvSpPr>
            <a:spLocks noChangeArrowheads="1"/>
          </p:cNvSpPr>
          <p:nvPr/>
        </p:nvSpPr>
        <p:spPr bwMode="auto">
          <a:xfrm>
            <a:off x="6437630" y="5715001"/>
            <a:ext cx="317500" cy="457199"/>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10" name="AutoShape 6"/>
          <p:cNvSpPr>
            <a:spLocks noChangeArrowheads="1"/>
          </p:cNvSpPr>
          <p:nvPr/>
        </p:nvSpPr>
        <p:spPr bwMode="auto">
          <a:xfrm>
            <a:off x="7072630" y="5715001"/>
            <a:ext cx="317500" cy="457199"/>
          </a:xfrm>
          <a:prstGeom prst="can">
            <a:avLst>
              <a:gd name="adj" fmla="val 35432"/>
            </a:avLst>
          </a:prstGeom>
          <a:solidFill>
            <a:schemeClr val="bg1"/>
          </a:solidFill>
          <a:ln w="9525">
            <a:solidFill>
              <a:schemeClr val="tx1"/>
            </a:solidFill>
            <a:round/>
            <a:headEnd/>
            <a:tailEnd/>
          </a:ln>
          <a:effectLst/>
          <a:extLst/>
        </p:spPr>
        <p:txBody>
          <a:bodyPr wrap="none" anchor="ctr"/>
          <a:lstStyle/>
          <a:p>
            <a:pPr algn="ctr"/>
            <a:endParaRPr lang="en-US" sz="1200" dirty="0">
              <a:cs typeface="Arial" charset="0"/>
            </a:endParaRPr>
          </a:p>
        </p:txBody>
      </p:sp>
      <p:sp>
        <p:nvSpPr>
          <p:cNvPr id="11" name="Rectangle 7"/>
          <p:cNvSpPr>
            <a:spLocks noChangeArrowheads="1"/>
          </p:cNvSpPr>
          <p:nvPr/>
        </p:nvSpPr>
        <p:spPr bwMode="auto">
          <a:xfrm>
            <a:off x="2034764" y="2888330"/>
            <a:ext cx="1046256" cy="323007"/>
          </a:xfrm>
          <a:prstGeom prst="rect">
            <a:avLst/>
          </a:prstGeom>
          <a:noFill/>
          <a:ln w="9525">
            <a:solidFill>
              <a:schemeClr val="tx1"/>
            </a:solidFill>
            <a:miter lim="800000"/>
            <a:headEnd/>
            <a:tailEnd/>
          </a:ln>
          <a:effectLst/>
        </p:spPr>
        <p:txBody>
          <a:bodyPr wrap="none" anchor="ctr"/>
          <a:lstStyle/>
          <a:p>
            <a:pPr algn="ctr"/>
            <a:r>
              <a:rPr lang="fa-IR" sz="2000" dirty="0" smtClean="0">
                <a:cs typeface="B Nazanin" pitchFamily="2" charset="-78"/>
              </a:rPr>
              <a:t>موجودیت1</a:t>
            </a:r>
            <a:endParaRPr lang="en-US" sz="2000" dirty="0">
              <a:cs typeface="B Nazanin" pitchFamily="2" charset="-78"/>
            </a:endParaRPr>
          </a:p>
        </p:txBody>
      </p:sp>
      <p:sp>
        <p:nvSpPr>
          <p:cNvPr id="13" name="Diamond 12"/>
          <p:cNvSpPr/>
          <p:nvPr/>
        </p:nvSpPr>
        <p:spPr>
          <a:xfrm>
            <a:off x="3544666" y="2868068"/>
            <a:ext cx="1250854" cy="427900"/>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a-IR" sz="2000" dirty="0" smtClean="0">
                <a:solidFill>
                  <a:schemeClr val="tx1"/>
                </a:solidFill>
                <a:cs typeface="B Nazanin" pitchFamily="2" charset="-78"/>
              </a:rPr>
              <a:t>ارتباط</a:t>
            </a:r>
            <a:endParaRPr lang="en-US" sz="2000" dirty="0">
              <a:solidFill>
                <a:schemeClr val="tx1"/>
              </a:solidFill>
              <a:cs typeface="B Nazanin" pitchFamily="2" charset="-78"/>
            </a:endParaRPr>
          </a:p>
        </p:txBody>
      </p:sp>
      <p:cxnSp>
        <p:nvCxnSpPr>
          <p:cNvPr id="14" name="Straight Connector 13"/>
          <p:cNvCxnSpPr>
            <a:stCxn id="13" idx="1"/>
          </p:cNvCxnSpPr>
          <p:nvPr/>
        </p:nvCxnSpPr>
        <p:spPr>
          <a:xfrm flipH="1">
            <a:off x="3081020" y="3082018"/>
            <a:ext cx="4636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4799330" y="3085465"/>
            <a:ext cx="534670" cy="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7"/>
          <p:cNvSpPr>
            <a:spLocks noChangeArrowheads="1"/>
          </p:cNvSpPr>
          <p:nvPr/>
        </p:nvSpPr>
        <p:spPr bwMode="auto">
          <a:xfrm>
            <a:off x="5354544" y="2920515"/>
            <a:ext cx="1046256" cy="323007"/>
          </a:xfrm>
          <a:prstGeom prst="rect">
            <a:avLst/>
          </a:prstGeom>
          <a:noFill/>
          <a:ln w="9525">
            <a:solidFill>
              <a:schemeClr val="tx1"/>
            </a:solidFill>
            <a:miter lim="800000"/>
            <a:headEnd/>
            <a:tailEnd/>
          </a:ln>
          <a:effectLst/>
        </p:spPr>
        <p:txBody>
          <a:bodyPr wrap="none" anchor="ctr"/>
          <a:lstStyle/>
          <a:p>
            <a:pPr algn="ctr"/>
            <a:r>
              <a:rPr lang="fa-IR" sz="2000" dirty="0" smtClean="0">
                <a:cs typeface="B Nazanin" pitchFamily="2" charset="-78"/>
              </a:rPr>
              <a:t>موجودیت2</a:t>
            </a:r>
            <a:endParaRPr lang="en-US" sz="2000" dirty="0">
              <a:cs typeface="B Nazanin" pitchFamily="2" charset="-78"/>
            </a:endParaRPr>
          </a:p>
        </p:txBody>
      </p:sp>
      <p:sp>
        <p:nvSpPr>
          <p:cNvPr id="24" name="Oval 23"/>
          <p:cNvSpPr/>
          <p:nvPr/>
        </p:nvSpPr>
        <p:spPr>
          <a:xfrm>
            <a:off x="5125944" y="4419600"/>
            <a:ext cx="228600" cy="228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486400" y="3962400"/>
            <a:ext cx="228600" cy="228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877672" y="4419600"/>
            <a:ext cx="228600" cy="228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486400" y="4876800"/>
            <a:ext cx="228600" cy="228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6414770" y="4221480"/>
            <a:ext cx="228600" cy="228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a:stCxn id="28" idx="2"/>
          </p:cNvCxnSpPr>
          <p:nvPr/>
        </p:nvCxnSpPr>
        <p:spPr>
          <a:xfrm flipH="1" flipV="1">
            <a:off x="5695950" y="4077108"/>
            <a:ext cx="718820" cy="2586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26" idx="1"/>
          </p:cNvCxnSpPr>
          <p:nvPr/>
        </p:nvCxnSpPr>
        <p:spPr>
          <a:xfrm flipH="1" flipV="1">
            <a:off x="5616052" y="4191408"/>
            <a:ext cx="295098" cy="2616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5" idx="4"/>
          </p:cNvCxnSpPr>
          <p:nvPr/>
        </p:nvCxnSpPr>
        <p:spPr>
          <a:xfrm flipH="1">
            <a:off x="5320954" y="4191000"/>
            <a:ext cx="279746" cy="259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5695950" y="4651198"/>
            <a:ext cx="279746" cy="259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27" idx="1"/>
          </p:cNvCxnSpPr>
          <p:nvPr/>
        </p:nvCxnSpPr>
        <p:spPr>
          <a:xfrm>
            <a:off x="5265817" y="4648200"/>
            <a:ext cx="254061" cy="262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7"/>
          <p:cNvSpPr>
            <a:spLocks noChangeArrowheads="1"/>
          </p:cNvSpPr>
          <p:nvPr/>
        </p:nvSpPr>
        <p:spPr bwMode="auto">
          <a:xfrm>
            <a:off x="3853180" y="3915604"/>
            <a:ext cx="1046256" cy="323007"/>
          </a:xfrm>
          <a:prstGeom prst="rect">
            <a:avLst/>
          </a:prstGeom>
          <a:no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sp>
        <p:nvSpPr>
          <p:cNvPr id="39" name="Rectangle 7"/>
          <p:cNvSpPr>
            <a:spLocks noChangeArrowheads="1"/>
          </p:cNvSpPr>
          <p:nvPr/>
        </p:nvSpPr>
        <p:spPr bwMode="auto">
          <a:xfrm>
            <a:off x="3698240" y="4465320"/>
            <a:ext cx="1046256" cy="323007"/>
          </a:xfrm>
          <a:prstGeom prst="rect">
            <a:avLst/>
          </a:prstGeom>
          <a:no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sp>
        <p:nvSpPr>
          <p:cNvPr id="40" name="Rectangle 7"/>
          <p:cNvSpPr>
            <a:spLocks noChangeArrowheads="1"/>
          </p:cNvSpPr>
          <p:nvPr/>
        </p:nvSpPr>
        <p:spPr bwMode="auto">
          <a:xfrm>
            <a:off x="3544666" y="4794494"/>
            <a:ext cx="1046256" cy="323007"/>
          </a:xfrm>
          <a:prstGeom prst="rect">
            <a:avLst/>
          </a:prstGeom>
          <a:noFill/>
          <a:ln w="28575">
            <a:solidFill>
              <a:schemeClr val="tx1"/>
            </a:solidFill>
            <a:miter lim="800000"/>
            <a:headEnd/>
            <a:tailEnd/>
          </a:ln>
          <a:effectLst/>
        </p:spPr>
        <p:txBody>
          <a:bodyPr wrap="none" anchor="ctr"/>
          <a:lstStyle/>
          <a:p>
            <a:pPr algn="ctr"/>
            <a:endParaRPr lang="en-US" sz="2000" dirty="0">
              <a:cs typeface="B Nazanin" pitchFamily="2" charset="-78"/>
            </a:endParaRPr>
          </a:p>
        </p:txBody>
      </p:sp>
      <p:cxnSp>
        <p:nvCxnSpPr>
          <p:cNvPr id="42" name="Straight Arrow Connector 41"/>
          <p:cNvCxnSpPr/>
          <p:nvPr/>
        </p:nvCxnSpPr>
        <p:spPr>
          <a:xfrm>
            <a:off x="4564380" y="4297680"/>
            <a:ext cx="0" cy="19812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flipH="1">
            <a:off x="1676398" y="4038600"/>
            <a:ext cx="1490981" cy="1219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p:cNvCxnSpPr/>
          <p:nvPr/>
        </p:nvCxnSpPr>
        <p:spPr>
          <a:xfrm>
            <a:off x="1676399" y="4495800"/>
            <a:ext cx="14909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209800" y="4056838"/>
            <a:ext cx="0" cy="1219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667000" y="4035461"/>
            <a:ext cx="0" cy="1219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1721486" y="4095988"/>
            <a:ext cx="351378" cy="369332"/>
          </a:xfrm>
          <a:prstGeom prst="rect">
            <a:avLst/>
          </a:prstGeom>
          <a:noFill/>
        </p:spPr>
        <p:txBody>
          <a:bodyPr wrap="none" rtlCol="0">
            <a:spAutoFit/>
          </a:bodyPr>
          <a:lstStyle/>
          <a:p>
            <a:r>
              <a:rPr lang="en-US" dirty="0"/>
              <a:t>A</a:t>
            </a:r>
          </a:p>
        </p:txBody>
      </p:sp>
      <p:sp>
        <p:nvSpPr>
          <p:cNvPr id="54" name="TextBox 53"/>
          <p:cNvSpPr txBox="1"/>
          <p:nvPr/>
        </p:nvSpPr>
        <p:spPr>
          <a:xfrm>
            <a:off x="2255744" y="4095988"/>
            <a:ext cx="351378" cy="369332"/>
          </a:xfrm>
          <a:prstGeom prst="rect">
            <a:avLst/>
          </a:prstGeom>
          <a:noFill/>
        </p:spPr>
        <p:txBody>
          <a:bodyPr wrap="none" rtlCol="0">
            <a:spAutoFit/>
          </a:bodyPr>
          <a:lstStyle/>
          <a:p>
            <a:r>
              <a:rPr lang="en-US" dirty="0" smtClean="0"/>
              <a:t>B</a:t>
            </a:r>
            <a:endParaRPr lang="en-US" dirty="0"/>
          </a:p>
        </p:txBody>
      </p:sp>
      <p:sp>
        <p:nvSpPr>
          <p:cNvPr id="55" name="TextBox 54"/>
          <p:cNvSpPr txBox="1"/>
          <p:nvPr/>
        </p:nvSpPr>
        <p:spPr>
          <a:xfrm>
            <a:off x="2743200" y="4083746"/>
            <a:ext cx="351378" cy="369332"/>
          </a:xfrm>
          <a:prstGeom prst="rect">
            <a:avLst/>
          </a:prstGeom>
          <a:noFill/>
        </p:spPr>
        <p:txBody>
          <a:bodyPr wrap="none" rtlCol="0">
            <a:spAutoFit/>
          </a:bodyPr>
          <a:lstStyle/>
          <a:p>
            <a:r>
              <a:rPr lang="en-US" dirty="0" smtClean="0"/>
              <a:t>C</a:t>
            </a:r>
            <a:endParaRPr lang="en-US" dirty="0"/>
          </a:p>
        </p:txBody>
      </p:sp>
    </p:spTree>
    <p:extLst>
      <p:ext uri="{BB962C8B-B14F-4D97-AF65-F5344CB8AC3E}">
        <p14:creationId xmlns:p14="http://schemas.microsoft.com/office/powerpoint/2010/main" val="12569287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تصویر ادراکی عام و خاص</a:t>
            </a:r>
            <a:endParaRPr lang="en-US" dirty="0"/>
          </a:p>
        </p:txBody>
      </p:sp>
      <p:sp>
        <p:nvSpPr>
          <p:cNvPr id="3" name="Content Placeholder 2"/>
          <p:cNvSpPr>
            <a:spLocks noGrp="1"/>
          </p:cNvSpPr>
          <p:nvPr>
            <p:ph idx="1"/>
          </p:nvPr>
        </p:nvSpPr>
        <p:spPr/>
        <p:txBody>
          <a:bodyPr>
            <a:normAutofit/>
          </a:bodyPr>
          <a:lstStyle/>
          <a:p>
            <a:pPr>
              <a:lnSpc>
                <a:spcPct val="150000"/>
              </a:lnSpc>
            </a:pPr>
            <a:r>
              <a:rPr lang="fa-IR" sz="2000" dirty="0" smtClean="0"/>
              <a:t>تصویر ادراکی عام و خاص مربوط به طراح بانک است.</a:t>
            </a:r>
          </a:p>
          <a:p>
            <a:pPr>
              <a:lnSpc>
                <a:spcPct val="150000"/>
              </a:lnSpc>
            </a:pPr>
            <a:r>
              <a:rPr lang="fa-IR" sz="2000" dirty="0" smtClean="0"/>
              <a:t>تصویر ادراکی عام فقط در مرحله طراحی مطرح است و پس از طراحی نهایی بانک و انتخاب یک مدل برای پیاده سازی آن، این لایه به تصویر ادراکی خاص تبدیل می شود. </a:t>
            </a:r>
          </a:p>
          <a:p>
            <a:pPr>
              <a:lnSpc>
                <a:spcPct val="150000"/>
              </a:lnSpc>
            </a:pPr>
            <a:r>
              <a:rPr lang="fa-IR" sz="2000" dirty="0" smtClean="0"/>
              <a:t>تصویر ادراکی عام فقط در مستندات یک بانک در مرحله بهره برداری وجود دارد.</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6237357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تصویر یا شما </a:t>
            </a:r>
            <a:r>
              <a:rPr lang="en-US" dirty="0" smtClean="0"/>
              <a:t>(Schema)</a:t>
            </a:r>
            <a:endParaRPr lang="en-US" dirty="0"/>
          </a:p>
        </p:txBody>
      </p:sp>
      <p:sp>
        <p:nvSpPr>
          <p:cNvPr id="3" name="Content Placeholder 2"/>
          <p:cNvSpPr>
            <a:spLocks noGrp="1"/>
          </p:cNvSpPr>
          <p:nvPr>
            <p:ph idx="1"/>
          </p:nvPr>
        </p:nvSpPr>
        <p:spPr>
          <a:xfrm>
            <a:off x="533400" y="1676400"/>
            <a:ext cx="8001000" cy="4419600"/>
          </a:xfrm>
        </p:spPr>
        <p:txBody>
          <a:bodyPr/>
          <a:lstStyle/>
          <a:p>
            <a:pPr algn="just"/>
            <a:r>
              <a:rPr lang="fa-IR" dirty="0" smtClean="0"/>
              <a:t>تصویر یا شما مترادف لایه می باشد.</a:t>
            </a:r>
          </a:p>
          <a:p>
            <a:pPr marL="320040" lvl="1" indent="0" algn="just">
              <a:buNone/>
            </a:pPr>
            <a:r>
              <a:rPr lang="fa-IR" dirty="0" smtClean="0"/>
              <a:t>لایه خارجی </a:t>
            </a:r>
            <a:r>
              <a:rPr lang="en-US" dirty="0" smtClean="0"/>
              <a:t>=</a:t>
            </a:r>
            <a:r>
              <a:rPr lang="fa-IR" dirty="0" smtClean="0"/>
              <a:t> تصویر خارجی </a:t>
            </a:r>
            <a:r>
              <a:rPr lang="en-US" dirty="0" smtClean="0"/>
              <a:t> =</a:t>
            </a:r>
            <a:r>
              <a:rPr lang="fa-IR" dirty="0" smtClean="0"/>
              <a:t> شمای خارجی</a:t>
            </a:r>
          </a:p>
          <a:p>
            <a:pPr marL="320040" lvl="1" indent="0" algn="just">
              <a:buNone/>
            </a:pPr>
            <a:endParaRPr lang="fa-IR" dirty="0"/>
          </a:p>
          <a:p>
            <a:pPr marL="320040" lvl="1" indent="0" algn="just">
              <a:buNone/>
            </a:pPr>
            <a:endParaRPr lang="fa-IR" dirty="0" smtClean="0"/>
          </a:p>
          <a:p>
            <a:pPr marL="0" indent="0" algn="just">
              <a:buNone/>
            </a:pPr>
            <a:r>
              <a:rPr lang="fa-IR" b="1" u="sng" dirty="0" smtClean="0"/>
              <a:t>شمای بانک اطلاعاتی</a:t>
            </a:r>
            <a:r>
              <a:rPr lang="fa-IR" b="1" dirty="0" smtClean="0"/>
              <a:t>:</a:t>
            </a:r>
            <a:r>
              <a:rPr lang="fa-IR" dirty="0" smtClean="0"/>
              <a:t> مجموعه ساختارهای طراحی شده در یک بانک بدون توجه به داده هایی که در آن ها قرار می گیرد، شمای بانک اطلاعاتی نام دارد.</a:t>
            </a:r>
          </a:p>
          <a:p>
            <a:pPr marL="0" indent="0" algn="just">
              <a:buNone/>
            </a:pPr>
            <a:r>
              <a:rPr lang="fa-IR" dirty="0" smtClean="0"/>
              <a:t>مثلا:</a:t>
            </a:r>
          </a:p>
          <a:p>
            <a:pPr marL="320040" lvl="1" indent="0" algn="just">
              <a:buNone/>
            </a:pPr>
            <a:r>
              <a:rPr lang="fa-IR" dirty="0" smtClean="0"/>
              <a:t>در مدل رابطه ای: شمای بانک را جدول تشکیل می دهد. نوع داده هر ستون به شمای بانک مربوط می شود ولی تعداد سطر های موجود در جدول ربطی به شمای بانک ندارد.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262489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14557" y="6248400"/>
            <a:ext cx="762000" cy="365125"/>
          </a:xfrm>
        </p:spPr>
        <p:txBody>
          <a:bodyPr/>
          <a:lstStyle/>
          <a:p>
            <a:fld id="{B6F15528-21DE-4FAA-801E-634DDDAF4B2B}" type="slidenum">
              <a:rPr lang="en-US" smtClean="0"/>
              <a:pPr/>
              <a:t>3</a:t>
            </a:fld>
            <a:endParaRPr lang="en-US" dirty="0"/>
          </a:p>
        </p:txBody>
      </p:sp>
      <p:sp>
        <p:nvSpPr>
          <p:cNvPr id="5" name="Rectangle 4"/>
          <p:cNvSpPr/>
          <p:nvPr/>
        </p:nvSpPr>
        <p:spPr>
          <a:xfrm>
            <a:off x="7543800" y="2133600"/>
            <a:ext cx="1447800" cy="16764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400" dirty="0" smtClean="0">
                <a:solidFill>
                  <a:schemeClr val="tx1"/>
                </a:solidFill>
                <a:cs typeface="B Nazanin" pitchFamily="2" charset="-78"/>
              </a:rPr>
              <a:t>فصل دوم </a:t>
            </a:r>
            <a:r>
              <a:rPr lang="en-US" sz="2400" dirty="0" smtClean="0">
                <a:solidFill>
                  <a:schemeClr val="tx1"/>
                </a:solidFill>
                <a:cs typeface="B Nazanin" pitchFamily="2" charset="-78"/>
              </a:rPr>
              <a:t>DBMS</a:t>
            </a:r>
            <a:endParaRPr lang="en-US" sz="2400" dirty="0">
              <a:solidFill>
                <a:schemeClr val="tx1"/>
              </a:solidFill>
              <a:cs typeface="B Nazanin" pitchFamily="2" charset="-78"/>
            </a:endParaRPr>
          </a:p>
        </p:txBody>
      </p:sp>
      <p:cxnSp>
        <p:nvCxnSpPr>
          <p:cNvPr id="7" name="Straight Connector 6"/>
          <p:cNvCxnSpPr>
            <a:stCxn id="5" idx="1"/>
          </p:cNvCxnSpPr>
          <p:nvPr/>
        </p:nvCxnSpPr>
        <p:spPr>
          <a:xfrm flipH="1">
            <a:off x="7162800" y="2971800"/>
            <a:ext cx="3810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162800" y="685800"/>
            <a:ext cx="0" cy="525780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6705600" y="685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6705600" y="16764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6705600" y="3559628"/>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6683829" y="4114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953000" y="457200"/>
            <a:ext cx="17526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تعریف </a:t>
            </a:r>
            <a:r>
              <a:rPr lang="en-US" sz="2000" dirty="0" smtClean="0">
                <a:solidFill>
                  <a:schemeClr val="tx1"/>
                </a:solidFill>
                <a:cs typeface="B Nazanin" pitchFamily="2" charset="-78"/>
              </a:rPr>
              <a:t>DBMS</a:t>
            </a:r>
            <a:endParaRPr lang="en-US" sz="2000" dirty="0">
              <a:solidFill>
                <a:schemeClr val="tx1"/>
              </a:solidFill>
              <a:cs typeface="B Nazanin" pitchFamily="2" charset="-78"/>
            </a:endParaRPr>
          </a:p>
        </p:txBody>
      </p:sp>
      <p:sp>
        <p:nvSpPr>
          <p:cNvPr id="21" name="Rectangle 20"/>
          <p:cNvSpPr/>
          <p:nvPr/>
        </p:nvSpPr>
        <p:spPr>
          <a:xfrm>
            <a:off x="4953000" y="1219200"/>
            <a:ext cx="1752600" cy="838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معماری سیستم بانک اطلاعاتی</a:t>
            </a:r>
            <a:endParaRPr lang="en-US" sz="2000" dirty="0">
              <a:solidFill>
                <a:schemeClr val="tx1"/>
              </a:solidFill>
              <a:cs typeface="B Nazanin" pitchFamily="2" charset="-78"/>
            </a:endParaRPr>
          </a:p>
        </p:txBody>
      </p:sp>
      <p:sp>
        <p:nvSpPr>
          <p:cNvPr id="22" name="Rectangle 21"/>
          <p:cNvSpPr/>
          <p:nvPr/>
        </p:nvSpPr>
        <p:spPr>
          <a:xfrm>
            <a:off x="4778962" y="3331028"/>
            <a:ext cx="1926638"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کاربران بانک اطلاعاتی</a:t>
            </a:r>
            <a:endParaRPr lang="en-US" sz="2000" dirty="0">
              <a:solidFill>
                <a:schemeClr val="tx1"/>
              </a:solidFill>
              <a:cs typeface="B Nazanin" pitchFamily="2" charset="-78"/>
            </a:endParaRPr>
          </a:p>
        </p:txBody>
      </p:sp>
      <p:sp>
        <p:nvSpPr>
          <p:cNvPr id="23" name="Rectangle 22"/>
          <p:cNvSpPr/>
          <p:nvPr/>
        </p:nvSpPr>
        <p:spPr>
          <a:xfrm>
            <a:off x="4953000" y="4495800"/>
            <a:ext cx="17526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امنیت و جامعیت</a:t>
            </a:r>
            <a:endParaRPr lang="en-US" sz="2000" dirty="0">
              <a:solidFill>
                <a:schemeClr val="tx1"/>
              </a:solidFill>
              <a:cs typeface="B Nazanin" pitchFamily="2" charset="-78"/>
            </a:endParaRPr>
          </a:p>
        </p:txBody>
      </p:sp>
      <p:sp>
        <p:nvSpPr>
          <p:cNvPr id="35" name="Rectangle 34"/>
          <p:cNvSpPr/>
          <p:nvPr/>
        </p:nvSpPr>
        <p:spPr>
          <a:xfrm>
            <a:off x="3712029" y="3886200"/>
            <a:ext cx="29718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لغت نامه داده ها و کاتالوگ سیستم</a:t>
            </a:r>
            <a:endParaRPr lang="en-US" sz="2000" dirty="0">
              <a:solidFill>
                <a:schemeClr val="tx1"/>
              </a:solidFill>
              <a:cs typeface="B Nazanin" pitchFamily="2" charset="-78"/>
            </a:endParaRPr>
          </a:p>
        </p:txBody>
      </p:sp>
      <p:sp>
        <p:nvSpPr>
          <p:cNvPr id="39" name="Rectangle 38"/>
          <p:cNvSpPr/>
          <p:nvPr/>
        </p:nvSpPr>
        <p:spPr>
          <a:xfrm>
            <a:off x="3200400" y="5105400"/>
            <a:ext cx="3505199"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معایب و مزایای سیستم بانک اطلاعاتی</a:t>
            </a:r>
            <a:endParaRPr lang="en-US" sz="2000" dirty="0">
              <a:solidFill>
                <a:schemeClr val="tx1"/>
              </a:solidFill>
              <a:cs typeface="B Nazanin" pitchFamily="2" charset="-78"/>
            </a:endParaRPr>
          </a:p>
        </p:txBody>
      </p:sp>
      <p:cxnSp>
        <p:nvCxnSpPr>
          <p:cNvPr id="32" name="Straight Connector 31"/>
          <p:cNvCxnSpPr/>
          <p:nvPr/>
        </p:nvCxnSpPr>
        <p:spPr>
          <a:xfrm flipH="1">
            <a:off x="4577576" y="1676400"/>
            <a:ext cx="381000"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577576" y="685800"/>
            <a:ext cx="0" cy="266700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4131262" y="6858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4120376" y="12192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4120376" y="17526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4120376" y="2286000"/>
            <a:ext cx="424543"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4163919" y="2819400"/>
            <a:ext cx="413657"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1159462" y="990600"/>
            <a:ext cx="29718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دید خارجی</a:t>
            </a:r>
            <a:endParaRPr lang="en-US" sz="2000" dirty="0">
              <a:solidFill>
                <a:schemeClr val="tx1"/>
              </a:solidFill>
              <a:cs typeface="B Nazanin" pitchFamily="2" charset="-78"/>
            </a:endParaRPr>
          </a:p>
        </p:txBody>
      </p:sp>
      <p:sp>
        <p:nvSpPr>
          <p:cNvPr id="48" name="Rectangle 47"/>
          <p:cNvSpPr/>
          <p:nvPr/>
        </p:nvSpPr>
        <p:spPr>
          <a:xfrm>
            <a:off x="1159462" y="457200"/>
            <a:ext cx="29718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دید ادراکی یا مفهومی</a:t>
            </a:r>
            <a:endParaRPr lang="en-US" sz="2000" dirty="0">
              <a:solidFill>
                <a:schemeClr val="tx1"/>
              </a:solidFill>
              <a:cs typeface="B Nazanin" pitchFamily="2" charset="-78"/>
            </a:endParaRPr>
          </a:p>
        </p:txBody>
      </p:sp>
      <p:sp>
        <p:nvSpPr>
          <p:cNvPr id="49" name="Rectangle 48"/>
          <p:cNvSpPr/>
          <p:nvPr/>
        </p:nvSpPr>
        <p:spPr>
          <a:xfrm>
            <a:off x="1159462" y="1524000"/>
            <a:ext cx="29718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دید داخلی یا فیزیکی</a:t>
            </a:r>
            <a:endParaRPr lang="en-US" sz="2000" dirty="0">
              <a:solidFill>
                <a:schemeClr val="tx1"/>
              </a:solidFill>
              <a:cs typeface="B Nazanin" pitchFamily="2" charset="-78"/>
            </a:endParaRPr>
          </a:p>
        </p:txBody>
      </p:sp>
      <p:sp>
        <p:nvSpPr>
          <p:cNvPr id="50" name="Rectangle 49"/>
          <p:cNvSpPr/>
          <p:nvPr/>
        </p:nvSpPr>
        <p:spPr>
          <a:xfrm>
            <a:off x="1148576" y="2057400"/>
            <a:ext cx="29718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تبدیلات بین سطوح</a:t>
            </a:r>
            <a:endParaRPr lang="en-US" sz="2000" dirty="0">
              <a:solidFill>
                <a:schemeClr val="tx1"/>
              </a:solidFill>
              <a:cs typeface="B Nazanin" pitchFamily="2" charset="-78"/>
            </a:endParaRPr>
          </a:p>
        </p:txBody>
      </p:sp>
      <p:sp>
        <p:nvSpPr>
          <p:cNvPr id="51" name="Rectangle 50"/>
          <p:cNvSpPr/>
          <p:nvPr/>
        </p:nvSpPr>
        <p:spPr>
          <a:xfrm>
            <a:off x="1148576" y="2590800"/>
            <a:ext cx="29718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زبان میزبان </a:t>
            </a:r>
            <a:r>
              <a:rPr lang="en-US" sz="2000" dirty="0" smtClean="0">
                <a:solidFill>
                  <a:schemeClr val="tx1"/>
                </a:solidFill>
                <a:cs typeface="B Nazanin" pitchFamily="2" charset="-78"/>
              </a:rPr>
              <a:t>(HL)</a:t>
            </a:r>
            <a:endParaRPr lang="en-US" sz="2000" dirty="0">
              <a:solidFill>
                <a:schemeClr val="tx1"/>
              </a:solidFill>
              <a:cs typeface="B Nazanin" pitchFamily="2" charset="-78"/>
            </a:endParaRPr>
          </a:p>
        </p:txBody>
      </p:sp>
      <p:sp>
        <p:nvSpPr>
          <p:cNvPr id="52" name="Rectangle 51"/>
          <p:cNvSpPr/>
          <p:nvPr/>
        </p:nvSpPr>
        <p:spPr>
          <a:xfrm>
            <a:off x="1159462" y="3124200"/>
            <a:ext cx="297180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زبان فرعی داده ای </a:t>
            </a:r>
            <a:r>
              <a:rPr lang="en-US" sz="2000" dirty="0" smtClean="0">
                <a:solidFill>
                  <a:schemeClr val="tx1"/>
                </a:solidFill>
                <a:cs typeface="B Nazanin" pitchFamily="2" charset="-78"/>
              </a:rPr>
              <a:t>(DSL)</a:t>
            </a:r>
            <a:endParaRPr lang="en-US" sz="2000" dirty="0">
              <a:solidFill>
                <a:schemeClr val="tx1"/>
              </a:solidFill>
              <a:cs typeface="B Nazanin" pitchFamily="2" charset="-78"/>
            </a:endParaRPr>
          </a:p>
        </p:txBody>
      </p:sp>
      <p:cxnSp>
        <p:nvCxnSpPr>
          <p:cNvPr id="54" name="Straight Arrow Connector 53"/>
          <p:cNvCxnSpPr/>
          <p:nvPr/>
        </p:nvCxnSpPr>
        <p:spPr>
          <a:xfrm flipH="1">
            <a:off x="4153033" y="3352800"/>
            <a:ext cx="413657"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4941981" y="5715000"/>
            <a:ext cx="1763618"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وظایف </a:t>
            </a:r>
            <a:r>
              <a:rPr lang="en-US" sz="2000" dirty="0" smtClean="0">
                <a:solidFill>
                  <a:schemeClr val="tx1"/>
                </a:solidFill>
                <a:cs typeface="B Nazanin" pitchFamily="2" charset="-78"/>
              </a:rPr>
              <a:t>DBA</a:t>
            </a:r>
            <a:endParaRPr lang="en-US" sz="2000" dirty="0">
              <a:solidFill>
                <a:schemeClr val="tx1"/>
              </a:solidFill>
              <a:cs typeface="B Nazanin" pitchFamily="2" charset="-78"/>
            </a:endParaRPr>
          </a:p>
        </p:txBody>
      </p:sp>
      <p:cxnSp>
        <p:nvCxnSpPr>
          <p:cNvPr id="57" name="Straight Arrow Connector 56"/>
          <p:cNvCxnSpPr/>
          <p:nvPr/>
        </p:nvCxnSpPr>
        <p:spPr>
          <a:xfrm flipH="1">
            <a:off x="6705600" y="47244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6683829" y="53340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a:off x="6705600" y="59436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546100" y="4343400"/>
            <a:ext cx="2514600" cy="6858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تضمین جامعیت بانک اطلاعاتی و خواص </a:t>
            </a:r>
            <a:r>
              <a:rPr lang="en-US" sz="2000" dirty="0" smtClean="0">
                <a:solidFill>
                  <a:schemeClr val="tx1"/>
                </a:solidFill>
                <a:cs typeface="B Nazanin" pitchFamily="2" charset="-78"/>
              </a:rPr>
              <a:t>ACID</a:t>
            </a:r>
            <a:endParaRPr lang="en-US" sz="2000" dirty="0">
              <a:solidFill>
                <a:schemeClr val="tx1"/>
              </a:solidFill>
              <a:cs typeface="B Nazanin" pitchFamily="2" charset="-78"/>
            </a:endParaRPr>
          </a:p>
        </p:txBody>
      </p:sp>
      <p:cxnSp>
        <p:nvCxnSpPr>
          <p:cNvPr id="42" name="Straight Arrow Connector 41"/>
          <p:cNvCxnSpPr/>
          <p:nvPr/>
        </p:nvCxnSpPr>
        <p:spPr>
          <a:xfrm flipH="1">
            <a:off x="3060700" y="4724400"/>
            <a:ext cx="1881281"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862675"/>
      </p:ext>
    </p:extLst>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t>لغتنامه داده ها </a:t>
            </a:r>
            <a:r>
              <a:rPr lang="en-US" sz="4000" dirty="0" smtClean="0"/>
              <a:t>(Data Dictionary)</a:t>
            </a:r>
            <a:endParaRPr lang="en-US" sz="4000" dirty="0"/>
          </a:p>
        </p:txBody>
      </p:sp>
      <p:sp>
        <p:nvSpPr>
          <p:cNvPr id="3" name="Content Placeholder 2"/>
          <p:cNvSpPr>
            <a:spLocks noGrp="1"/>
          </p:cNvSpPr>
          <p:nvPr>
            <p:ph idx="1"/>
          </p:nvPr>
        </p:nvSpPr>
        <p:spPr>
          <a:xfrm>
            <a:off x="228600" y="1676400"/>
            <a:ext cx="8382000" cy="4419600"/>
          </a:xfrm>
        </p:spPr>
        <p:txBody>
          <a:bodyPr>
            <a:normAutofit fontScale="85000" lnSpcReduction="10000"/>
          </a:bodyPr>
          <a:lstStyle/>
          <a:p>
            <a:pPr>
              <a:lnSpc>
                <a:spcPct val="150000"/>
              </a:lnSpc>
            </a:pPr>
            <a:r>
              <a:rPr lang="fa-IR" dirty="0" smtClean="0"/>
              <a:t>همانند لغت نامه های معمولی، تمامی اسامی استفاده شده در سیستم و معنای آن ها را در بر</a:t>
            </a:r>
            <a:r>
              <a:rPr lang="fa-IR" dirty="0"/>
              <a:t> </a:t>
            </a:r>
            <a:r>
              <a:rPr lang="fa-IR" dirty="0" smtClean="0"/>
              <a:t>می گیرد.</a:t>
            </a:r>
          </a:p>
          <a:p>
            <a:pPr>
              <a:lnSpc>
                <a:spcPct val="150000"/>
              </a:lnSpc>
            </a:pPr>
            <a:r>
              <a:rPr lang="fa-IR" dirty="0" smtClean="0"/>
              <a:t>در مرحله طراحی بانک اطلاعات، هرگاه طراح برای مفهومی </a:t>
            </a:r>
            <a:r>
              <a:rPr lang="fa-IR" sz="2800" b="1" u="sng" dirty="0">
                <a:solidFill>
                  <a:schemeClr val="accent1"/>
                </a:solidFill>
              </a:rPr>
              <a:t>نامی</a:t>
            </a:r>
            <a:r>
              <a:rPr lang="fa-IR" dirty="0" smtClean="0"/>
              <a:t> انتخاب می کند، باید آن را در لغتنامه </a:t>
            </a:r>
            <a:r>
              <a:rPr lang="fa-IR" dirty="0"/>
              <a:t>داده ها همراه </a:t>
            </a:r>
            <a:r>
              <a:rPr lang="fa-IR" dirty="0" smtClean="0"/>
              <a:t>با </a:t>
            </a:r>
            <a:r>
              <a:rPr lang="fa-IR" sz="2800" b="1" u="sng" dirty="0" smtClean="0">
                <a:solidFill>
                  <a:schemeClr val="accent1"/>
                </a:solidFill>
              </a:rPr>
              <a:t>معنای</a:t>
            </a:r>
            <a:r>
              <a:rPr lang="fa-IR" dirty="0" smtClean="0"/>
              <a:t> آن و</a:t>
            </a:r>
            <a:r>
              <a:rPr lang="fa-IR" u="sng" dirty="0" smtClean="0"/>
              <a:t> </a:t>
            </a:r>
            <a:r>
              <a:rPr lang="fa-IR" sz="2800" b="1" u="sng" dirty="0" smtClean="0">
                <a:solidFill>
                  <a:schemeClr val="accent1"/>
                </a:solidFill>
              </a:rPr>
              <a:t>فرمت</a:t>
            </a:r>
            <a:r>
              <a:rPr lang="fa-IR" dirty="0" smtClean="0"/>
              <a:t> آن وارد کند.</a:t>
            </a:r>
          </a:p>
          <a:p>
            <a:pPr marL="0" indent="0">
              <a:lnSpc>
                <a:spcPct val="150000"/>
              </a:lnSpc>
              <a:buNone/>
            </a:pPr>
            <a:r>
              <a:rPr lang="fa-IR" dirty="0" smtClean="0"/>
              <a:t>لغت نامه داده ها شامل: تمامی نام های جداول، شیء ها و صفت ها و ...</a:t>
            </a:r>
          </a:p>
          <a:p>
            <a:pPr marL="0" indent="0">
              <a:lnSpc>
                <a:spcPct val="150000"/>
              </a:lnSpc>
              <a:buNone/>
            </a:pPr>
            <a:r>
              <a:rPr lang="fa-IR" dirty="0" smtClean="0"/>
              <a:t>به اطلاعات موجود در دیکشنری داده ها اصطلاحاً </a:t>
            </a:r>
            <a:r>
              <a:rPr lang="fa-IR" sz="2100" b="1" dirty="0" smtClean="0">
                <a:solidFill>
                  <a:schemeClr val="accent1">
                    <a:lumMod val="75000"/>
                  </a:schemeClr>
                </a:solidFill>
              </a:rPr>
              <a:t>فراداده </a:t>
            </a:r>
            <a:r>
              <a:rPr lang="en-US" sz="2100" b="1" dirty="0" smtClean="0">
                <a:solidFill>
                  <a:schemeClr val="accent1">
                    <a:lumMod val="75000"/>
                  </a:schemeClr>
                </a:solidFill>
              </a:rPr>
              <a:t>(metadata)</a:t>
            </a:r>
            <a:r>
              <a:rPr lang="fa-IR" sz="2100" b="1" dirty="0" smtClean="0">
                <a:solidFill>
                  <a:schemeClr val="accent1">
                    <a:lumMod val="75000"/>
                  </a:schemeClr>
                </a:solidFill>
              </a:rPr>
              <a:t> </a:t>
            </a:r>
            <a:r>
              <a:rPr lang="fa-IR" dirty="0" smtClean="0"/>
              <a:t>می گویند که به معنی داده در مورد داده است.</a:t>
            </a:r>
          </a:p>
          <a:p>
            <a:pPr marL="0" indent="0">
              <a:lnSpc>
                <a:spcPct val="150000"/>
              </a:lnSpc>
              <a:buNone/>
            </a:pPr>
            <a:r>
              <a:rPr lang="fa-IR" sz="1900" dirty="0" smtClean="0"/>
              <a:t>در بانک های جدید نرم افزار ویژه ای برای کار با لغتنامه ها وجود دارد که به کمک آن می توان اسامی را وارد یا جستجو کرد. این نرم افزارها از اشتباهاتی نظیر واردکردن یک نام با دو معنای مختلف </a:t>
            </a:r>
            <a:r>
              <a:rPr lang="en-US" sz="1900" dirty="0" smtClean="0"/>
              <a:t>(Homonym)</a:t>
            </a:r>
            <a:r>
              <a:rPr lang="fa-IR" sz="1900" dirty="0" smtClean="0"/>
              <a:t> و یا دو نام برای یک مفهوم مشترک </a:t>
            </a:r>
            <a:r>
              <a:rPr lang="en-US" sz="1900" dirty="0" smtClean="0"/>
              <a:t>(Synonym)</a:t>
            </a:r>
            <a:r>
              <a:rPr lang="fa-IR" sz="1900" dirty="0" smtClean="0"/>
              <a:t> جلوگیری می کند.</a:t>
            </a:r>
            <a:endParaRPr lang="en-US" sz="19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13368661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smtClean="0"/>
              <a:t>کاتالوگ سیستم </a:t>
            </a:r>
            <a:r>
              <a:rPr lang="en-US" sz="4400" dirty="0" smtClean="0"/>
              <a:t>(System Catalog)</a:t>
            </a:r>
            <a:endParaRPr lang="en-US" sz="4400" dirty="0"/>
          </a:p>
        </p:txBody>
      </p:sp>
      <p:sp>
        <p:nvSpPr>
          <p:cNvPr id="3" name="Content Placeholder 2"/>
          <p:cNvSpPr>
            <a:spLocks noGrp="1"/>
          </p:cNvSpPr>
          <p:nvPr>
            <p:ph idx="1"/>
          </p:nvPr>
        </p:nvSpPr>
        <p:spPr/>
        <p:txBody>
          <a:bodyPr>
            <a:normAutofit fontScale="92500" lnSpcReduction="20000"/>
          </a:bodyPr>
          <a:lstStyle/>
          <a:p>
            <a:pPr marL="0" indent="0">
              <a:buNone/>
            </a:pPr>
            <a:r>
              <a:rPr lang="fa-IR" dirty="0" smtClean="0"/>
              <a:t>کاتالوگ سیستم شامل موارد زیر است:</a:t>
            </a:r>
          </a:p>
          <a:p>
            <a:pPr marL="777240" lvl="1" indent="-457200">
              <a:buFont typeface="+mj-lt"/>
              <a:buAutoNum type="arabicPeriod"/>
            </a:pPr>
            <a:r>
              <a:rPr lang="fa-IR" dirty="0" smtClean="0"/>
              <a:t>نام ساختارهای داده ای مثلاً نام جداول</a:t>
            </a:r>
          </a:p>
          <a:p>
            <a:pPr marL="777240" lvl="1" indent="-457200">
              <a:buFont typeface="+mj-lt"/>
              <a:buAutoNum type="arabicPeriod"/>
            </a:pPr>
            <a:r>
              <a:rPr lang="fa-IR" dirty="0" smtClean="0"/>
              <a:t>نام موجودیت ها و ارتباط بین آن ها</a:t>
            </a:r>
          </a:p>
          <a:p>
            <a:pPr marL="777240" lvl="1" indent="-457200">
              <a:buFont typeface="+mj-lt"/>
              <a:buAutoNum type="arabicPeriod"/>
            </a:pPr>
            <a:r>
              <a:rPr lang="fa-IR" dirty="0" smtClean="0"/>
              <a:t>نام صفات خاصه هر نوع موجودیت، نوع و محدوده مقادیر آن ها</a:t>
            </a:r>
          </a:p>
          <a:p>
            <a:pPr marL="777240" lvl="1" indent="-457200">
              <a:buFont typeface="+mj-lt"/>
              <a:buAutoNum type="arabicPeriod"/>
            </a:pPr>
            <a:r>
              <a:rPr lang="fa-IR" dirty="0" smtClean="0"/>
              <a:t>شماهای خارجی، ادراکی و داخلی و رویه های تبدیل بین سطوح مختلف</a:t>
            </a:r>
          </a:p>
          <a:p>
            <a:pPr marL="777240" lvl="1" indent="-457200">
              <a:buFont typeface="+mj-lt"/>
              <a:buAutoNum type="arabicPeriod"/>
            </a:pPr>
            <a:r>
              <a:rPr lang="fa-IR" dirty="0" smtClean="0"/>
              <a:t>مشخصات کاربران و چگونگی حق دستیابی به داده ها و محدوده مجاز عملیات آن ها</a:t>
            </a:r>
          </a:p>
          <a:p>
            <a:pPr marL="777240" lvl="1" indent="-457200">
              <a:buFont typeface="+mj-lt"/>
              <a:buAutoNum type="arabicPeriod"/>
            </a:pPr>
            <a:r>
              <a:rPr lang="fa-IR" dirty="0" smtClean="0"/>
              <a:t>مشخصات سیستمی پایانه های متصل به بانک</a:t>
            </a:r>
          </a:p>
          <a:p>
            <a:pPr marL="777240" lvl="1" indent="-457200">
              <a:buFont typeface="+mj-lt"/>
              <a:buAutoNum type="arabicPeriod"/>
            </a:pPr>
            <a:r>
              <a:rPr lang="fa-IR" dirty="0" smtClean="0"/>
              <a:t>تراکنش </a:t>
            </a:r>
            <a:r>
              <a:rPr lang="fa-IR" dirty="0" smtClean="0"/>
              <a:t>ها</a:t>
            </a:r>
            <a:r>
              <a:rPr lang="fa-IR" dirty="0"/>
              <a:t>ی</a:t>
            </a:r>
            <a:r>
              <a:rPr lang="fa-IR" dirty="0" smtClean="0"/>
              <a:t>ی </a:t>
            </a:r>
            <a:r>
              <a:rPr lang="fa-IR" dirty="0" smtClean="0"/>
              <a:t>که باید روی بانک انجام شود.</a:t>
            </a:r>
          </a:p>
          <a:p>
            <a:pPr marL="777240" lvl="1" indent="-457200">
              <a:buFont typeface="+mj-lt"/>
              <a:buAutoNum type="arabicPeriod"/>
            </a:pPr>
            <a:r>
              <a:rPr lang="fa-IR" dirty="0" smtClean="0"/>
              <a:t>مشخصات گزارشاتی که باید از بانک گرفته شود.</a:t>
            </a:r>
          </a:p>
          <a:p>
            <a:pPr marL="777240" lvl="1" indent="-457200">
              <a:buFont typeface="+mj-lt"/>
              <a:buAutoNum type="arabicPeriod"/>
            </a:pPr>
            <a:r>
              <a:rPr lang="fa-IR" dirty="0" smtClean="0"/>
              <a:t>واحدهای اندازه گیری</a:t>
            </a:r>
          </a:p>
          <a:p>
            <a:pPr marL="777240" lvl="1" indent="-457200">
              <a:buFont typeface="+mj-lt"/>
              <a:buAutoNum type="arabicPeriod"/>
            </a:pPr>
            <a:r>
              <a:rPr lang="fa-IR" dirty="0" smtClean="0"/>
              <a:t>تاریخ ایجاد داده ها، مکانیزم ورود داده ها و چگونگی استفاده از آن ها</a:t>
            </a:r>
          </a:p>
          <a:p>
            <a:pPr marL="777240" lvl="1" indent="-457200">
              <a:buFont typeface="+mj-lt"/>
              <a:buAutoNum type="arabicPeriod"/>
            </a:pPr>
            <a:r>
              <a:rPr lang="fa-IR" dirty="0" smtClean="0"/>
              <a:t>ارتباط بین برنامه های کاربردی و داده ها</a:t>
            </a:r>
          </a:p>
          <a:p>
            <a:pPr marL="0" indent="0">
              <a:buNone/>
            </a:pPr>
            <a:endParaRPr lang="fa-IR" dirty="0" smtClean="0"/>
          </a:p>
          <a:p>
            <a:pPr marL="0" indent="0">
              <a:buNone/>
            </a:pPr>
            <a:r>
              <a:rPr lang="fa-IR" dirty="0" smtClean="0"/>
              <a:t>در </a:t>
            </a:r>
            <a:r>
              <a:rPr lang="fa-IR" dirty="0"/>
              <a:t>واقع لغت نامه داده ها زیرمجموعه ی کاتالوگ سیستم است.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37368243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امنیت و جامعیت</a:t>
            </a:r>
            <a:endParaRPr lang="en-US" dirty="0"/>
          </a:p>
        </p:txBody>
      </p:sp>
      <p:sp>
        <p:nvSpPr>
          <p:cNvPr id="3" name="Content Placeholder 2"/>
          <p:cNvSpPr>
            <a:spLocks noGrp="1"/>
          </p:cNvSpPr>
          <p:nvPr>
            <p:ph idx="1"/>
          </p:nvPr>
        </p:nvSpPr>
        <p:spPr>
          <a:xfrm>
            <a:off x="304800" y="2590800"/>
            <a:ext cx="8382000" cy="3048000"/>
          </a:xfrm>
        </p:spPr>
        <p:txBody>
          <a:bodyPr>
            <a:normAutofit/>
          </a:bodyPr>
          <a:lstStyle/>
          <a:p>
            <a:pPr algn="just"/>
            <a:r>
              <a:rPr lang="fa-IR" b="1" u="sng" dirty="0" smtClean="0"/>
              <a:t>امنیت یا </a:t>
            </a:r>
            <a:r>
              <a:rPr lang="en-US" b="1" u="sng" dirty="0" smtClean="0"/>
              <a:t>security</a:t>
            </a:r>
            <a:r>
              <a:rPr lang="fa-IR" b="1" u="sng" dirty="0" smtClean="0"/>
              <a:t> </a:t>
            </a:r>
            <a:r>
              <a:rPr lang="fa-IR" dirty="0" smtClean="0"/>
              <a:t>حفاظت در برابر خطراتی از قبیل آتش سوزی و همچنین جلوگیری از دستیابی غیر مجاز به آن ها</a:t>
            </a:r>
          </a:p>
          <a:p>
            <a:pPr marL="320040" lvl="1" indent="0" algn="just">
              <a:buNone/>
            </a:pPr>
            <a:r>
              <a:rPr lang="fa-IR" b="1" dirty="0" smtClean="0"/>
              <a:t>مثال: </a:t>
            </a:r>
            <a:r>
              <a:rPr lang="fa-IR" dirty="0" smtClean="0"/>
              <a:t>رمز </a:t>
            </a:r>
            <a:r>
              <a:rPr lang="fa-IR" dirty="0"/>
              <a:t>عبور برای کنترل دسترسی ها</a:t>
            </a:r>
          </a:p>
          <a:p>
            <a:pPr algn="just"/>
            <a:endParaRPr lang="fa-IR" dirty="0" smtClean="0"/>
          </a:p>
          <a:p>
            <a:pPr algn="just"/>
            <a:endParaRPr lang="fa-IR" dirty="0"/>
          </a:p>
          <a:p>
            <a:pPr algn="just"/>
            <a:r>
              <a:rPr lang="fa-IR" b="1" u="sng" dirty="0" smtClean="0"/>
              <a:t>جامعیت </a:t>
            </a:r>
            <a:r>
              <a:rPr lang="en-US" b="1" u="sng" dirty="0" smtClean="0"/>
              <a:t>(integrity)</a:t>
            </a:r>
            <a:r>
              <a:rPr lang="fa-IR" dirty="0" smtClean="0"/>
              <a:t> به معنای صحت داده ها و پردازش ها و مقررات سیستم است.</a:t>
            </a:r>
          </a:p>
          <a:p>
            <a:pPr marL="320040" lvl="1" indent="0" algn="just">
              <a:buNone/>
            </a:pPr>
            <a:r>
              <a:rPr lang="fa-IR" b="1" dirty="0" smtClean="0"/>
              <a:t>مثال: </a:t>
            </a:r>
            <a:r>
              <a:rPr lang="fa-IR" dirty="0" smtClean="0"/>
              <a:t>شخصی </a:t>
            </a:r>
            <a:r>
              <a:rPr lang="fa-IR" dirty="0"/>
              <a:t>بیشتر از موجودی خود برداشت نکند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28037686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تراکنش</a:t>
            </a:r>
            <a:endParaRPr lang="en-US" dirty="0"/>
          </a:p>
        </p:txBody>
      </p:sp>
      <p:sp>
        <p:nvSpPr>
          <p:cNvPr id="3" name="Content Placeholder 2"/>
          <p:cNvSpPr>
            <a:spLocks noGrp="1"/>
          </p:cNvSpPr>
          <p:nvPr>
            <p:ph idx="1"/>
          </p:nvPr>
        </p:nvSpPr>
        <p:spPr>
          <a:xfrm>
            <a:off x="381000" y="1676400"/>
            <a:ext cx="8458200" cy="4419600"/>
          </a:xfrm>
        </p:spPr>
        <p:txBody>
          <a:bodyPr>
            <a:normAutofit fontScale="70000" lnSpcReduction="20000"/>
          </a:bodyPr>
          <a:lstStyle/>
          <a:p>
            <a:pPr>
              <a:lnSpc>
                <a:spcPct val="160000"/>
              </a:lnSpc>
            </a:pPr>
            <a:r>
              <a:rPr lang="fa-IR" dirty="0" smtClean="0"/>
              <a:t>هر برنامه ای که توسط کاربر در محیط بانک اطلاعاتی اجرا شود.</a:t>
            </a:r>
          </a:p>
          <a:p>
            <a:pPr>
              <a:lnSpc>
                <a:spcPct val="160000"/>
              </a:lnSpc>
            </a:pPr>
            <a:r>
              <a:rPr lang="fa-IR" dirty="0" smtClean="0"/>
              <a:t>مجموعه ای از دستورات تعریف داده ها و یا دستکاری آن هاست که </a:t>
            </a:r>
            <a:r>
              <a:rPr lang="en-US" dirty="0" smtClean="0"/>
              <a:t>DBMS</a:t>
            </a:r>
            <a:r>
              <a:rPr lang="fa-IR" dirty="0" smtClean="0"/>
              <a:t> تضمین می کند یا همه ی آن دستورات اجرا شوند و یا هیچکدام از آن ها اجرا نشود.</a:t>
            </a:r>
          </a:p>
          <a:p>
            <a:pPr marL="0" indent="0">
              <a:lnSpc>
                <a:spcPct val="160000"/>
              </a:lnSpc>
              <a:buNone/>
            </a:pPr>
            <a:endParaRPr lang="fa-IR" b="1" u="sng" dirty="0" smtClean="0"/>
          </a:p>
          <a:p>
            <a:pPr marL="0" indent="0">
              <a:lnSpc>
                <a:spcPct val="160000"/>
              </a:lnSpc>
              <a:buNone/>
            </a:pPr>
            <a:r>
              <a:rPr lang="fa-IR" b="1" u="sng" dirty="0" smtClean="0"/>
              <a:t>تفاوت تراکنش با برنامه معمولی:</a:t>
            </a:r>
          </a:p>
          <a:p>
            <a:pPr marL="0" indent="0">
              <a:lnSpc>
                <a:spcPct val="160000"/>
              </a:lnSpc>
              <a:buNone/>
            </a:pPr>
            <a:r>
              <a:rPr lang="fa-IR" dirty="0" smtClean="0"/>
              <a:t>تراکنش همواره به </a:t>
            </a:r>
            <a:r>
              <a:rPr lang="en-US" dirty="0" smtClean="0"/>
              <a:t>DBMS</a:t>
            </a:r>
            <a:r>
              <a:rPr lang="fa-IR" dirty="0" smtClean="0"/>
              <a:t> تسلیم می شود و </a:t>
            </a:r>
            <a:r>
              <a:rPr lang="en-US" dirty="0" smtClean="0"/>
              <a:t>DBMS</a:t>
            </a:r>
            <a:r>
              <a:rPr lang="fa-IR" dirty="0" smtClean="0"/>
              <a:t> در اعمال هرگونه کنترل و حتی به تعویق انداختن و ساقط کردن آن آزادی عمل دارد.</a:t>
            </a:r>
          </a:p>
          <a:p>
            <a:pPr marL="0" indent="0">
              <a:lnSpc>
                <a:spcPct val="160000"/>
              </a:lnSpc>
              <a:buNone/>
            </a:pPr>
            <a:r>
              <a:rPr lang="fa-IR" dirty="0" smtClean="0"/>
              <a:t> </a:t>
            </a:r>
            <a:r>
              <a:rPr lang="fa-IR" b="1" dirty="0" smtClean="0"/>
              <a:t>هدف این کنترل ها: </a:t>
            </a:r>
            <a:r>
              <a:rPr lang="fa-IR" dirty="0" smtClean="0"/>
              <a:t>حفظ جامعیت و صحت بانک اطلاعاتی است.</a:t>
            </a:r>
            <a:endParaRPr lang="fa-IR" dirty="0"/>
          </a:p>
          <a:p>
            <a:pPr marL="0" indent="0">
              <a:lnSpc>
                <a:spcPct val="160000"/>
              </a:lnSpc>
              <a:buNone/>
            </a:pPr>
            <a:r>
              <a:rPr lang="fa-IR" dirty="0" smtClean="0"/>
              <a:t>آنچه در درجه اول اهمیت دارد، داده است نه برنامه.</a:t>
            </a:r>
          </a:p>
          <a:p>
            <a:pPr marL="0" indent="0">
              <a:lnSpc>
                <a:spcPct val="160000"/>
              </a:lnSpc>
              <a:buNone/>
            </a:pPr>
            <a:r>
              <a:rPr lang="fa-IR" dirty="0" smtClean="0"/>
              <a:t>برنامه ها می آیند و می روند اما داده ها می مانند. بنابراین داده ها مانا </a:t>
            </a:r>
            <a:r>
              <a:rPr lang="en-US" dirty="0" smtClean="0"/>
              <a:t>(Persistence)</a:t>
            </a:r>
            <a:r>
              <a:rPr lang="fa-IR" dirty="0" smtClean="0"/>
              <a:t> هستند.</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36353809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400" dirty="0" smtClean="0"/>
              <a:t>تضمین جامعیت بانک اطلاعاتی</a:t>
            </a:r>
            <a:endParaRPr lang="en-US" sz="4400" dirty="0"/>
          </a:p>
        </p:txBody>
      </p:sp>
      <p:sp>
        <p:nvSpPr>
          <p:cNvPr id="3" name="Content Placeholder 2"/>
          <p:cNvSpPr>
            <a:spLocks noGrp="1"/>
          </p:cNvSpPr>
          <p:nvPr>
            <p:ph idx="1"/>
          </p:nvPr>
        </p:nvSpPr>
        <p:spPr>
          <a:xfrm>
            <a:off x="457200" y="1676400"/>
            <a:ext cx="8153400" cy="4495800"/>
          </a:xfrm>
        </p:spPr>
        <p:txBody>
          <a:bodyPr>
            <a:normAutofit fontScale="85000" lnSpcReduction="10000"/>
          </a:bodyPr>
          <a:lstStyle/>
          <a:p>
            <a:pPr algn="just"/>
            <a:r>
              <a:rPr lang="fa-IR" dirty="0" smtClean="0"/>
              <a:t>آقای جیم گری </a:t>
            </a:r>
            <a:r>
              <a:rPr lang="en-US" dirty="0" smtClean="0"/>
              <a:t>(Jim Gray)</a:t>
            </a:r>
            <a:r>
              <a:rPr lang="fa-IR" dirty="0" smtClean="0"/>
              <a:t> در سال 1981</a:t>
            </a:r>
            <a:r>
              <a:rPr lang="en-US" dirty="0" smtClean="0"/>
              <a:t> </a:t>
            </a:r>
            <a:r>
              <a:rPr lang="fa-IR" dirty="0" smtClean="0"/>
              <a:t> ثابت کرد که چهار کنترل زیر لازم است روی تمامی تراکنش ها اعمال گردد تا صحت و جامعیت آن تضمین شود. این کنترل ها به خواص </a:t>
            </a:r>
            <a:r>
              <a:rPr lang="en-US" b="1" dirty="0" smtClean="0">
                <a:solidFill>
                  <a:schemeClr val="accent1">
                    <a:lumMod val="75000"/>
                  </a:schemeClr>
                </a:solidFill>
              </a:rPr>
              <a:t>ACID</a:t>
            </a:r>
            <a:r>
              <a:rPr lang="fa-IR" dirty="0" smtClean="0"/>
              <a:t> معروفند.</a:t>
            </a:r>
          </a:p>
          <a:p>
            <a:pPr marL="0" indent="0" algn="just">
              <a:lnSpc>
                <a:spcPct val="210000"/>
              </a:lnSpc>
              <a:buNone/>
            </a:pPr>
            <a:r>
              <a:rPr lang="fa-IR" b="1" u="sng" dirty="0" smtClean="0"/>
              <a:t>یکپارچگی </a:t>
            </a:r>
            <a:r>
              <a:rPr lang="en-US" b="1" u="sng" dirty="0" smtClean="0"/>
              <a:t>(atomicity)</a:t>
            </a:r>
          </a:p>
          <a:p>
            <a:pPr marL="320040" lvl="1" indent="0" algn="just">
              <a:buNone/>
            </a:pPr>
            <a:r>
              <a:rPr lang="fa-IR" sz="1900" dirty="0" smtClean="0"/>
              <a:t>به خاصیت «همه یا هیچ» موسوم است. یعنی تمامی دستورات یک تراکنش بایستی اجرا شود و یا هیچکدام از آن ها اجرا نشود.</a:t>
            </a:r>
            <a:endParaRPr lang="en-US" sz="1900" dirty="0" smtClean="0"/>
          </a:p>
          <a:p>
            <a:pPr marL="0" indent="0" algn="just">
              <a:buNone/>
            </a:pPr>
            <a:r>
              <a:rPr lang="fa-IR" b="1" u="sng" dirty="0" smtClean="0"/>
              <a:t>همخوانی </a:t>
            </a:r>
            <a:r>
              <a:rPr lang="en-US" b="1" u="sng" dirty="0" smtClean="0"/>
              <a:t>(Consistency)</a:t>
            </a:r>
            <a:endParaRPr lang="fa-IR" b="1" u="sng" dirty="0" smtClean="0"/>
          </a:p>
          <a:p>
            <a:pPr marL="320040" lvl="1" indent="0" algn="just">
              <a:buNone/>
            </a:pPr>
            <a:r>
              <a:rPr lang="fa-IR" sz="1900" dirty="0" smtClean="0"/>
              <a:t>هر تراکنش بایستی تمامی قوانین جامعیت بانک اطلاعات را رعایت کند. هر تراکنش اگر به تنهایی اجرا شود بانک اطلاعات را از حالتی صحیح به حالت صحیح دیگر منتقل می کند. </a:t>
            </a:r>
          </a:p>
          <a:p>
            <a:pPr marL="320040" lvl="1" indent="0" algn="just">
              <a:buNone/>
            </a:pPr>
            <a:r>
              <a:rPr lang="fa-IR" sz="1900" dirty="0" smtClean="0"/>
              <a:t>تراکنش ممکن است دو نوع پایان داشته باشد: پایان ناموفق</a:t>
            </a:r>
            <a:r>
              <a:rPr lang="en-US" sz="1900" dirty="0" smtClean="0"/>
              <a:t>(abort)</a:t>
            </a:r>
            <a:r>
              <a:rPr lang="fa-IR" sz="1900" dirty="0" smtClean="0"/>
              <a:t> و پایان موفق که آن را انجام </a:t>
            </a:r>
            <a:r>
              <a:rPr lang="en-US" sz="1900" dirty="0" smtClean="0"/>
              <a:t>(commit)</a:t>
            </a:r>
            <a:r>
              <a:rPr lang="fa-IR" sz="1900" dirty="0" smtClean="0"/>
              <a:t> می نامند.</a:t>
            </a:r>
          </a:p>
          <a:p>
            <a:pPr marL="0" indent="0" algn="just">
              <a:buNone/>
            </a:pPr>
            <a:r>
              <a:rPr lang="fa-IR" b="1" u="sng" dirty="0" smtClean="0"/>
              <a:t>انزوا </a:t>
            </a:r>
            <a:r>
              <a:rPr lang="en-US" b="1" u="sng" dirty="0" smtClean="0"/>
              <a:t>(isolation)</a:t>
            </a:r>
            <a:endParaRPr lang="fa-IR" b="1" u="sng" dirty="0" smtClean="0"/>
          </a:p>
          <a:p>
            <a:pPr marL="320040" lvl="1" indent="0" algn="just">
              <a:buNone/>
            </a:pPr>
            <a:r>
              <a:rPr lang="fa-IR" sz="1900" dirty="0" smtClean="0"/>
              <a:t>همروندی تراکنش ها باید کنترل شود تا اثر مخرب روی هم نداشته باشند.</a:t>
            </a:r>
          </a:p>
          <a:p>
            <a:pPr marL="0" indent="0" algn="just">
              <a:buNone/>
            </a:pPr>
            <a:r>
              <a:rPr lang="fa-IR" b="1" u="sng" dirty="0" smtClean="0"/>
              <a:t>پایائی </a:t>
            </a:r>
            <a:r>
              <a:rPr lang="en-US" b="1" u="sng" dirty="0" smtClean="0"/>
              <a:t>(durability)</a:t>
            </a:r>
            <a:endParaRPr lang="fa-IR" sz="2200" b="1" u="sng" dirty="0" smtClean="0"/>
          </a:p>
          <a:p>
            <a:pPr marL="320040" lvl="1" indent="0" algn="just">
              <a:buNone/>
            </a:pPr>
            <a:r>
              <a:rPr lang="fa-IR" sz="1900" dirty="0" smtClean="0"/>
              <a:t>تراکنش هایی که به مرحله انجام </a:t>
            </a:r>
            <a:r>
              <a:rPr lang="en-US" sz="1900" dirty="0" smtClean="0"/>
              <a:t>(commit)</a:t>
            </a:r>
            <a:r>
              <a:rPr lang="fa-IR" sz="1900" dirty="0" smtClean="0"/>
              <a:t> برسند، اثرشان ماندنی است.</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24898483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استقلال داده ها</a:t>
            </a:r>
            <a:endParaRPr lang="en-US" dirty="0"/>
          </a:p>
        </p:txBody>
      </p:sp>
      <p:sp>
        <p:nvSpPr>
          <p:cNvPr id="3" name="Content Placeholder 2"/>
          <p:cNvSpPr>
            <a:spLocks noGrp="1"/>
          </p:cNvSpPr>
          <p:nvPr>
            <p:ph idx="1"/>
          </p:nvPr>
        </p:nvSpPr>
        <p:spPr>
          <a:xfrm>
            <a:off x="762000" y="1676400"/>
            <a:ext cx="7543800" cy="838200"/>
          </a:xfrm>
        </p:spPr>
        <p:txBody>
          <a:bodyPr>
            <a:normAutofit/>
          </a:bodyPr>
          <a:lstStyle/>
          <a:p>
            <a:r>
              <a:rPr lang="fa-IR" sz="2000" dirty="0" smtClean="0"/>
              <a:t>مستقل بودن ذخیره سازی داده ها از کاربرد آن ها است.</a:t>
            </a:r>
          </a:p>
          <a:p>
            <a:r>
              <a:rPr lang="fa-IR" sz="2000" dirty="0" smtClean="0"/>
              <a:t>نحوه ذخیره سازی داده ها از دید کاربران مخفی است.</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sp>
        <p:nvSpPr>
          <p:cNvPr id="5" name="Rectangle 4"/>
          <p:cNvSpPr/>
          <p:nvPr/>
        </p:nvSpPr>
        <p:spPr>
          <a:xfrm>
            <a:off x="7614300" y="3404394"/>
            <a:ext cx="1377300" cy="461665"/>
          </a:xfrm>
          <a:prstGeom prst="rect">
            <a:avLst/>
          </a:prstGeom>
        </p:spPr>
        <p:txBody>
          <a:bodyPr wrap="none">
            <a:spAutoFit/>
          </a:bodyPr>
          <a:lstStyle/>
          <a:p>
            <a:r>
              <a:rPr lang="fa-IR" sz="2400" dirty="0">
                <a:cs typeface="B Nazanin" pitchFamily="2" charset="-78"/>
              </a:rPr>
              <a:t>استقلال داده</a:t>
            </a:r>
            <a:endParaRPr lang="en-US" sz="2400" dirty="0">
              <a:cs typeface="B Nazanin" pitchFamily="2" charset="-78"/>
            </a:endParaRPr>
          </a:p>
        </p:txBody>
      </p:sp>
      <p:sp>
        <p:nvSpPr>
          <p:cNvPr id="6" name="Text Box 6"/>
          <p:cNvSpPr txBox="1">
            <a:spLocks noChangeArrowheads="1"/>
          </p:cNvSpPr>
          <p:nvPr/>
        </p:nvSpPr>
        <p:spPr bwMode="auto">
          <a:xfrm>
            <a:off x="70500" y="3842713"/>
            <a:ext cx="713523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2400" b="1" dirty="0" smtClean="0">
                <a:cs typeface="B Nazanin" pitchFamily="2" charset="-78"/>
              </a:rPr>
              <a:t>منطقی:</a:t>
            </a:r>
          </a:p>
          <a:p>
            <a:pPr algn="r" rtl="1">
              <a:spcBef>
                <a:spcPct val="50000"/>
              </a:spcBef>
            </a:pPr>
            <a:r>
              <a:rPr lang="fa-IR" sz="2000" dirty="0" smtClean="0">
                <a:cs typeface="B Nazanin" pitchFamily="2" charset="-78"/>
              </a:rPr>
              <a:t>تغییر تصویر ادراکی بانک از دید کاربران و برنامه های آن ها مخفی می ماند.</a:t>
            </a:r>
          </a:p>
          <a:p>
            <a:pPr algn="r" rtl="1">
              <a:spcBef>
                <a:spcPct val="50000"/>
              </a:spcBef>
            </a:pPr>
            <a:r>
              <a:rPr lang="fa-IR" b="1" dirty="0" smtClean="0">
                <a:solidFill>
                  <a:schemeClr val="accent1"/>
                </a:solidFill>
                <a:cs typeface="B Nazanin" pitchFamily="2" charset="-78"/>
              </a:rPr>
              <a:t>مصونیت شمای خارجی نسبت به تغییرات در شمای مفهومی</a:t>
            </a:r>
            <a:endParaRPr lang="en-US" b="1" dirty="0">
              <a:solidFill>
                <a:schemeClr val="accent1"/>
              </a:solidFill>
              <a:cs typeface="B Nazanin" pitchFamily="2" charset="-78"/>
            </a:endParaRPr>
          </a:p>
        </p:txBody>
      </p:sp>
      <p:sp>
        <p:nvSpPr>
          <p:cNvPr id="7" name="Text Box 7"/>
          <p:cNvSpPr txBox="1">
            <a:spLocks noChangeArrowheads="1"/>
          </p:cNvSpPr>
          <p:nvPr/>
        </p:nvSpPr>
        <p:spPr bwMode="auto">
          <a:xfrm>
            <a:off x="146700" y="2556749"/>
            <a:ext cx="705903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2400" b="1" dirty="0" smtClean="0">
                <a:cs typeface="B Nazanin" pitchFamily="2" charset="-78"/>
              </a:rPr>
              <a:t>فیزیکی:</a:t>
            </a:r>
          </a:p>
          <a:p>
            <a:pPr algn="r" rtl="1">
              <a:spcBef>
                <a:spcPct val="50000"/>
              </a:spcBef>
            </a:pPr>
            <a:r>
              <a:rPr lang="fa-IR" sz="2000" dirty="0" smtClean="0">
                <a:cs typeface="B Nazanin" pitchFamily="2" charset="-78"/>
              </a:rPr>
              <a:t>اگر تغییری در ذخیره سازی داده ها انجام گیرد، برنامه کاربردی هیچ تغییری نمی کند.</a:t>
            </a:r>
          </a:p>
          <a:p>
            <a:pPr algn="r" rtl="1">
              <a:spcBef>
                <a:spcPct val="50000"/>
              </a:spcBef>
            </a:pPr>
            <a:r>
              <a:rPr lang="fa-IR" b="1" dirty="0" smtClean="0">
                <a:solidFill>
                  <a:schemeClr val="accent1"/>
                </a:solidFill>
                <a:cs typeface="B Nazanin" pitchFamily="2" charset="-78"/>
              </a:rPr>
              <a:t>مصونیت شمای مفهومی به تغییرات در شمای داخلی</a:t>
            </a:r>
            <a:endParaRPr lang="en-US" b="1" dirty="0">
              <a:solidFill>
                <a:schemeClr val="accent1"/>
              </a:solidFill>
              <a:cs typeface="B Nazanin" pitchFamily="2" charset="-78"/>
            </a:endParaRPr>
          </a:p>
        </p:txBody>
      </p:sp>
      <p:sp>
        <p:nvSpPr>
          <p:cNvPr id="8" name="AutoShape 14"/>
          <p:cNvSpPr>
            <a:spLocks/>
          </p:cNvSpPr>
          <p:nvPr/>
        </p:nvSpPr>
        <p:spPr bwMode="auto">
          <a:xfrm>
            <a:off x="7360551" y="2514600"/>
            <a:ext cx="232560" cy="2148919"/>
          </a:xfrm>
          <a:prstGeom prst="rightBrace">
            <a:avLst>
              <a:gd name="adj1" fmla="val 116300"/>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cs typeface="B Nazanin" pitchFamily="2" charset="-78"/>
            </a:endParaRPr>
          </a:p>
        </p:txBody>
      </p:sp>
    </p:spTree>
    <p:extLst>
      <p:ext uri="{BB962C8B-B14F-4D97-AF65-F5344CB8AC3E}">
        <p14:creationId xmlns:p14="http://schemas.microsoft.com/office/powerpoint/2010/main" val="18044465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a:t>
            </a:r>
            <a:endParaRPr lang="en-US" dirty="0"/>
          </a:p>
        </p:txBody>
      </p:sp>
      <p:sp>
        <p:nvSpPr>
          <p:cNvPr id="3" name="Content Placeholder 2"/>
          <p:cNvSpPr>
            <a:spLocks noGrp="1"/>
          </p:cNvSpPr>
          <p:nvPr>
            <p:ph idx="1"/>
          </p:nvPr>
        </p:nvSpPr>
        <p:spPr>
          <a:xfrm>
            <a:off x="304800" y="1676400"/>
            <a:ext cx="8001000" cy="4419600"/>
          </a:xfrm>
        </p:spPr>
        <p:txBody>
          <a:bodyPr>
            <a:normAutofit/>
          </a:bodyPr>
          <a:lstStyle/>
          <a:p>
            <a:r>
              <a:rPr lang="fa-IR" sz="2000" dirty="0" smtClean="0"/>
              <a:t>بعضی از </a:t>
            </a:r>
            <a:r>
              <a:rPr lang="en-US" sz="2000" dirty="0" smtClean="0"/>
              <a:t>DBMS</a:t>
            </a:r>
            <a:r>
              <a:rPr lang="fa-IR" sz="2000" dirty="0" smtClean="0"/>
              <a:t> ها دارای ابزار کمکی </a:t>
            </a:r>
            <a:r>
              <a:rPr lang="en-US" sz="2000" dirty="0" smtClean="0"/>
              <a:t>(Computer Aided Software Engineering)</a:t>
            </a:r>
            <a:r>
              <a:rPr lang="fa-IR" sz="2000" dirty="0" smtClean="0"/>
              <a:t> هستند که در طراحی و پیاده سازی بانک مورد استفاده قرار می گیرند. کار این ابزارها:</a:t>
            </a:r>
          </a:p>
          <a:p>
            <a:endParaRPr lang="fa-IR" sz="2000" dirty="0"/>
          </a:p>
          <a:p>
            <a:r>
              <a:rPr lang="fa-IR" sz="2000" dirty="0" smtClean="0"/>
              <a:t>رسم نمودار </a:t>
            </a:r>
            <a:r>
              <a:rPr lang="en-US" sz="2000" dirty="0" smtClean="0"/>
              <a:t>EER</a:t>
            </a:r>
          </a:p>
          <a:p>
            <a:r>
              <a:rPr lang="fa-IR" sz="2000" dirty="0" smtClean="0"/>
              <a:t>کار با لغت نامه ها</a:t>
            </a:r>
          </a:p>
          <a:p>
            <a:r>
              <a:rPr lang="fa-IR" sz="2000" dirty="0" smtClean="0"/>
              <a:t>تعریف شمای بانک</a:t>
            </a:r>
          </a:p>
          <a:p>
            <a:r>
              <a:rPr lang="fa-IR" sz="2000" dirty="0" smtClean="0"/>
              <a:t>تهیه نمودارها و گزارش ها</a:t>
            </a:r>
          </a:p>
          <a:p>
            <a:r>
              <a:rPr lang="fa-IR" sz="2000" dirty="0" smtClean="0"/>
              <a:t>تبدیل طراحی مفهومی عام </a:t>
            </a:r>
            <a:r>
              <a:rPr lang="en-US" sz="2000" dirty="0" smtClean="0"/>
              <a:t>(EER)</a:t>
            </a:r>
            <a:r>
              <a:rPr lang="fa-IR" sz="2000" dirty="0" smtClean="0"/>
              <a:t> و تولید طراحی مفهومی خاص (مدل رابطه ای)</a:t>
            </a:r>
          </a:p>
          <a:p>
            <a:r>
              <a:rPr lang="fa-IR" sz="2000" dirty="0" smtClean="0"/>
              <a:t>....</a:t>
            </a:r>
            <a:endParaRPr lang="en-US" sz="2000"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6472867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عدم ناسازگاری در داده ها</a:t>
            </a:r>
            <a:endParaRPr lang="en-US" dirty="0"/>
          </a:p>
        </p:txBody>
      </p:sp>
      <p:sp>
        <p:nvSpPr>
          <p:cNvPr id="3" name="Content Placeholder 2"/>
          <p:cNvSpPr>
            <a:spLocks noGrp="1"/>
          </p:cNvSpPr>
          <p:nvPr>
            <p:ph idx="1"/>
          </p:nvPr>
        </p:nvSpPr>
        <p:spPr>
          <a:xfrm>
            <a:off x="609600" y="2438400"/>
            <a:ext cx="7924800" cy="2438400"/>
          </a:xfrm>
        </p:spPr>
        <p:txBody>
          <a:bodyPr>
            <a:normAutofit fontScale="92500" lnSpcReduction="20000"/>
          </a:bodyPr>
          <a:lstStyle/>
          <a:p>
            <a:pPr marL="0" indent="0" algn="ctr">
              <a:buNone/>
            </a:pPr>
            <a:r>
              <a:rPr lang="fa-IR" sz="3600" dirty="0" smtClean="0">
                <a:solidFill>
                  <a:schemeClr val="accent1"/>
                </a:solidFill>
              </a:rPr>
              <a:t>علت بروز ناسازگاری داده ای: </a:t>
            </a:r>
          </a:p>
          <a:p>
            <a:pPr marL="0" indent="0" algn="ctr">
              <a:buNone/>
            </a:pPr>
            <a:r>
              <a:rPr lang="fa-IR" sz="3600" dirty="0" smtClean="0">
                <a:solidFill>
                  <a:schemeClr val="accent1"/>
                </a:solidFill>
              </a:rPr>
              <a:t>افزونگی داده ای کنترل نشده </a:t>
            </a:r>
          </a:p>
          <a:p>
            <a:endParaRPr lang="fa-IR" dirty="0" smtClean="0"/>
          </a:p>
          <a:p>
            <a:endParaRPr lang="fa-IR" dirty="0"/>
          </a:p>
          <a:p>
            <a:r>
              <a:rPr lang="fa-IR" dirty="0" smtClean="0"/>
              <a:t>سیستم مدیریت پایگاه داده بایستی در عین کاهش حتی الامکان میزان افزونگی ها، در صورت وجود افزونگی، بهنگام سازی را بصورت منتشر شونده انجام دهد.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
        <p:nvSpPr>
          <p:cNvPr id="5" name="Rectangle 4"/>
          <p:cNvSpPr/>
          <p:nvPr/>
        </p:nvSpPr>
        <p:spPr>
          <a:xfrm>
            <a:off x="457200" y="5257800"/>
            <a:ext cx="8229600" cy="923330"/>
          </a:xfrm>
          <a:prstGeom prst="rect">
            <a:avLst/>
          </a:prstGeom>
        </p:spPr>
        <p:txBody>
          <a:bodyPr wrap="square">
            <a:spAutoFit/>
          </a:bodyPr>
          <a:lstStyle/>
          <a:p>
            <a:pPr algn="r" rtl="1"/>
            <a:r>
              <a:rPr lang="fa-IR" dirty="0">
                <a:cs typeface="B Nazanin" pitchFamily="2" charset="-78"/>
              </a:rPr>
              <a:t>علت بروز ناسازگاری داده ای: وقتی یک فقره اطلاع در چند نقطه از بانک ذخیره شود و لازم باشد که بروز گردد. اما عمل بهنگام سازی در تمامی نقاط انجام نشود.</a:t>
            </a:r>
          </a:p>
          <a:p>
            <a:pPr algn="r" rtl="1"/>
            <a:r>
              <a:rPr lang="fa-IR" dirty="0">
                <a:cs typeface="B Nazanin" pitchFamily="2" charset="-78"/>
              </a:rPr>
              <a:t>در واقع نوعی افزونگی در بانک وجود داشته است و سیستم مدیریت پایگاه داده از وجود آن اگاه نبوده است. </a:t>
            </a:r>
          </a:p>
        </p:txBody>
      </p:sp>
    </p:spTree>
    <p:extLst>
      <p:ext uri="{BB962C8B-B14F-4D97-AF65-F5344CB8AC3E}">
        <p14:creationId xmlns:p14="http://schemas.microsoft.com/office/powerpoint/2010/main" val="18040344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مزایای سیستم بانک اطلاعاتی</a:t>
            </a:r>
            <a:endParaRPr lang="en-US" dirty="0"/>
          </a:p>
        </p:txBody>
      </p:sp>
      <p:sp>
        <p:nvSpPr>
          <p:cNvPr id="3" name="Content Placeholder 2"/>
          <p:cNvSpPr>
            <a:spLocks noGrp="1"/>
          </p:cNvSpPr>
          <p:nvPr>
            <p:ph idx="1"/>
          </p:nvPr>
        </p:nvSpPr>
        <p:spPr/>
        <p:txBody>
          <a:bodyPr>
            <a:normAutofit fontScale="77500" lnSpcReduction="20000"/>
          </a:bodyPr>
          <a:lstStyle/>
          <a:p>
            <a:r>
              <a:rPr lang="fa-IR" dirty="0" smtClean="0"/>
              <a:t>وحدت ذخیره سازی کل داده های محیط عملیاتی</a:t>
            </a:r>
          </a:p>
          <a:p>
            <a:r>
              <a:rPr lang="fa-IR" dirty="0" smtClean="0"/>
              <a:t>اشتراکی شدن داده ها</a:t>
            </a:r>
          </a:p>
          <a:p>
            <a:r>
              <a:rPr lang="fa-IR" dirty="0" smtClean="0"/>
              <a:t>کاهش میزان افزونگی</a:t>
            </a:r>
          </a:p>
          <a:p>
            <a:r>
              <a:rPr lang="fa-IR" dirty="0" smtClean="0"/>
              <a:t>تعدد شیوه های دستیابی و تسهیل دستیابی به داده ها</a:t>
            </a:r>
          </a:p>
          <a:p>
            <a:r>
              <a:rPr lang="fa-IR" dirty="0" smtClean="0"/>
              <a:t>عدم وجود ناسازگاری در داده ها</a:t>
            </a:r>
          </a:p>
          <a:p>
            <a:r>
              <a:rPr lang="fa-IR" dirty="0" smtClean="0"/>
              <a:t>تضمین جامعیت، بی نقصی و دقت  </a:t>
            </a:r>
            <a:r>
              <a:rPr lang="en-US" dirty="0" smtClean="0"/>
              <a:t>(accuracy)</a:t>
            </a:r>
            <a:r>
              <a:rPr lang="fa-IR" dirty="0" smtClean="0"/>
              <a:t> داده ها</a:t>
            </a:r>
          </a:p>
          <a:p>
            <a:r>
              <a:rPr lang="fa-IR" dirty="0" smtClean="0"/>
              <a:t>امکان اعمال ضوابط امنیتی دقیق</a:t>
            </a:r>
          </a:p>
          <a:p>
            <a:r>
              <a:rPr lang="fa-IR" dirty="0" smtClean="0"/>
              <a:t>استقلال داده ای</a:t>
            </a:r>
          </a:p>
          <a:p>
            <a:r>
              <a:rPr lang="fa-IR" dirty="0" smtClean="0"/>
              <a:t>حفظ محرمانگی</a:t>
            </a:r>
          </a:p>
          <a:p>
            <a:r>
              <a:rPr lang="fa-IR" dirty="0" smtClean="0"/>
              <a:t>ایجاد تعادل بین نیازهای حتی گاه متضاد کاربران</a:t>
            </a:r>
          </a:p>
          <a:p>
            <a:r>
              <a:rPr lang="fa-IR" dirty="0" smtClean="0"/>
              <a:t>تسهیل گسترش موارد کاربردی و رشدپذیری محیط ذخیره سازی</a:t>
            </a:r>
          </a:p>
          <a:p>
            <a:r>
              <a:rPr lang="fa-IR" dirty="0" smtClean="0"/>
              <a:t>تعدد زبان های میزبان</a:t>
            </a:r>
          </a:p>
          <a:p>
            <a:r>
              <a:rPr lang="fa-IR" dirty="0" smtClean="0"/>
              <a:t>تعدد انواع کاربران</a:t>
            </a:r>
          </a:p>
          <a:p>
            <a:r>
              <a:rPr lang="fa-IR" dirty="0" smtClean="0"/>
              <a:t>کاهش هزینه های سازمان</a:t>
            </a:r>
          </a:p>
          <a:p>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val="13177771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معایب سیستم بانک اطلاعاتی</a:t>
            </a:r>
            <a:endParaRPr lang="en-US" dirty="0"/>
          </a:p>
        </p:txBody>
      </p:sp>
      <p:sp>
        <p:nvSpPr>
          <p:cNvPr id="3" name="Content Placeholder 2"/>
          <p:cNvSpPr>
            <a:spLocks noGrp="1"/>
          </p:cNvSpPr>
          <p:nvPr>
            <p:ph idx="1"/>
          </p:nvPr>
        </p:nvSpPr>
        <p:spPr/>
        <p:txBody>
          <a:bodyPr/>
          <a:lstStyle/>
          <a:p>
            <a:r>
              <a:rPr lang="fa-IR" dirty="0" smtClean="0"/>
              <a:t>ممکن است امنیت لازم (بدون کنترل های مناسب) به مخاطره بیفتد. چرا که داده ها متمرکز بوده و این تمرکز آن ها را آسیب پذیرتر می کند. تأمین امنیت بیش تر هزینه </a:t>
            </a:r>
            <a:r>
              <a:rPr lang="fa-IR" smtClean="0"/>
              <a:t>خواهد داشت.</a:t>
            </a:r>
            <a:endParaRPr lang="fa-IR" dirty="0" smtClean="0"/>
          </a:p>
          <a:p>
            <a:r>
              <a:rPr lang="fa-IR" dirty="0" smtClean="0"/>
              <a:t>ممکن است سخت افزار اضافی مورد نیاز باشد.</a:t>
            </a:r>
          </a:p>
          <a:p>
            <a:r>
              <a:rPr lang="fa-IR" dirty="0" smtClean="0"/>
              <a:t>به علت مجتمع بودن و دسترسی اشتراکی، در صورت بروز هرگونه مشکل در سیستم پایگاه داده، کلیه ی کاربران امکان دسترسی به داده ها را از دست خواهند داد.</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spTree>
    <p:extLst>
      <p:ext uri="{BB962C8B-B14F-4D97-AF65-F5344CB8AC3E}">
        <p14:creationId xmlns:p14="http://schemas.microsoft.com/office/powerpoint/2010/main" val="20170176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پایگاه داده ها چیست؟</a:t>
            </a:r>
            <a:endParaRPr lang="en-US" dirty="0"/>
          </a:p>
        </p:txBody>
      </p:sp>
      <p:sp>
        <p:nvSpPr>
          <p:cNvPr id="4" name="Content Placeholder 3"/>
          <p:cNvSpPr>
            <a:spLocks noGrp="1"/>
          </p:cNvSpPr>
          <p:nvPr>
            <p:ph idx="1"/>
          </p:nvPr>
        </p:nvSpPr>
        <p:spPr>
          <a:xfrm>
            <a:off x="152400" y="1676400"/>
            <a:ext cx="8686800" cy="3276600"/>
          </a:xfrm>
        </p:spPr>
        <p:txBody>
          <a:bodyPr>
            <a:normAutofit/>
          </a:bodyPr>
          <a:lstStyle/>
          <a:p>
            <a:pPr algn="just"/>
            <a:r>
              <a:rPr lang="fa-IR" sz="2800" dirty="0"/>
              <a:t>مجموعه</a:t>
            </a:r>
            <a:r>
              <a:rPr lang="fa-IR" sz="2800" dirty="0">
                <a:cs typeface="Arial" charset="0"/>
              </a:rPr>
              <a:t>‌</a:t>
            </a:r>
            <a:r>
              <a:rPr lang="fa-IR" sz="2800" dirty="0"/>
              <a:t>اي است از </a:t>
            </a:r>
            <a:r>
              <a:rPr lang="fa-IR" sz="2800" dirty="0" smtClean="0"/>
              <a:t>داده</a:t>
            </a:r>
            <a:r>
              <a:rPr lang="fa-IR" sz="2800" dirty="0" smtClean="0">
                <a:cs typeface="Arial" charset="0"/>
              </a:rPr>
              <a:t>‌</a:t>
            </a:r>
            <a:r>
              <a:rPr lang="fa-IR" sz="2800" dirty="0" smtClean="0"/>
              <a:t>هاي ...</a:t>
            </a:r>
          </a:p>
          <a:p>
            <a:pPr lvl="1" algn="just"/>
            <a:r>
              <a:rPr lang="fa-IR" sz="2400" dirty="0" smtClean="0"/>
              <a:t>ذخيره شده (در مورد انواع موجودیت های یک محیط عملیاتی و ارتباطات بین آن ها) </a:t>
            </a:r>
          </a:p>
          <a:p>
            <a:pPr lvl="1" algn="just"/>
            <a:r>
              <a:rPr lang="fa-IR" sz="2400" dirty="0" smtClean="0"/>
              <a:t>به </a:t>
            </a:r>
            <a:r>
              <a:rPr lang="fa-IR" sz="2400" dirty="0"/>
              <a:t>صورت </a:t>
            </a:r>
            <a:r>
              <a:rPr lang="fa-IR" sz="2400" dirty="0" smtClean="0"/>
              <a:t>مجتمع و مبتنی بر یک ساختار</a:t>
            </a:r>
          </a:p>
          <a:p>
            <a:pPr lvl="1" algn="just"/>
            <a:r>
              <a:rPr lang="fa-IR" sz="2400" dirty="0" smtClean="0"/>
              <a:t>تعریف شده بطور صوری با </a:t>
            </a:r>
            <a:r>
              <a:rPr lang="fa-IR" sz="2400" dirty="0"/>
              <a:t>كمترين </a:t>
            </a:r>
            <a:r>
              <a:rPr lang="fa-IR" sz="2400" dirty="0" smtClean="0"/>
              <a:t>افزونگي</a:t>
            </a:r>
          </a:p>
          <a:p>
            <a:pPr lvl="1" algn="just"/>
            <a:r>
              <a:rPr lang="fa-IR" sz="2400" dirty="0" smtClean="0"/>
              <a:t>تحت کنترل متمركز</a:t>
            </a:r>
          </a:p>
          <a:p>
            <a:pPr lvl="1" algn="just"/>
            <a:r>
              <a:rPr lang="fa-IR" sz="2400" dirty="0" smtClean="0"/>
              <a:t>مورد </a:t>
            </a:r>
            <a:r>
              <a:rPr lang="fa-IR" sz="2400" dirty="0"/>
              <a:t>استفاده يك يا چند كاربر </a:t>
            </a:r>
            <a:r>
              <a:rPr lang="fa-IR" sz="2400" dirty="0" smtClean="0"/>
              <a:t>به </a:t>
            </a:r>
            <a:r>
              <a:rPr lang="fa-IR" sz="2400" dirty="0"/>
              <a:t>طور همزمان و </a:t>
            </a:r>
            <a:r>
              <a:rPr lang="fa-IR" sz="2400" dirty="0" smtClean="0"/>
              <a:t>اشتراكي.</a:t>
            </a:r>
            <a:endParaRPr lang="en-US" sz="2400" dirty="0"/>
          </a:p>
          <a:p>
            <a:pPr algn="just"/>
            <a:endParaRPr lang="en-US" sz="28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a:p>
        </p:txBody>
      </p:sp>
      <p:sp>
        <p:nvSpPr>
          <p:cNvPr id="5" name="Rectangle 4"/>
          <p:cNvSpPr/>
          <p:nvPr/>
        </p:nvSpPr>
        <p:spPr>
          <a:xfrm>
            <a:off x="228600" y="5257800"/>
            <a:ext cx="8534400" cy="923330"/>
          </a:xfrm>
          <a:prstGeom prst="rect">
            <a:avLst/>
          </a:prstGeom>
        </p:spPr>
        <p:txBody>
          <a:bodyPr wrap="square">
            <a:spAutoFit/>
          </a:bodyPr>
          <a:lstStyle/>
          <a:p>
            <a:pPr algn="r" rtl="1"/>
            <a:r>
              <a:rPr lang="fa-IR" b="1" dirty="0">
                <a:cs typeface="B Nazanin" pitchFamily="2" charset="-78"/>
              </a:rPr>
              <a:t>ب</a:t>
            </a:r>
            <a:r>
              <a:rPr lang="fa-IR" b="1" dirty="0" smtClean="0">
                <a:cs typeface="B Nazanin" pitchFamily="2" charset="-78"/>
              </a:rPr>
              <a:t>ه </a:t>
            </a:r>
            <a:r>
              <a:rPr lang="fa-IR" b="1" dirty="0">
                <a:cs typeface="B Nazanin" pitchFamily="2" charset="-78"/>
              </a:rPr>
              <a:t>طور صوری: </a:t>
            </a:r>
            <a:r>
              <a:rPr lang="fa-IR" dirty="0">
                <a:cs typeface="B Nazanin" pitchFamily="2" charset="-78"/>
              </a:rPr>
              <a:t>به کاربران امکان می دهد که داده های خود را بدور از جنبه های پیاده سازی و نشست فیزیکی آن ها روی رسانه تعریف کنند.</a:t>
            </a:r>
          </a:p>
          <a:p>
            <a:pPr algn="r" rtl="1"/>
            <a:r>
              <a:rPr lang="fa-IR" b="1" dirty="0">
                <a:cs typeface="B Nazanin" pitchFamily="2" charset="-78"/>
              </a:rPr>
              <a:t>مجتمع و مبتنی بر یک ساختار: </a:t>
            </a:r>
            <a:r>
              <a:rPr lang="fa-IR" dirty="0">
                <a:cs typeface="B Nazanin" pitchFamily="2" charset="-78"/>
              </a:rPr>
              <a:t>کل داده ها در یک ساختار مشخص بصورت یک جا ذخیره شده اند.</a:t>
            </a:r>
            <a:endParaRPr lang="en-US" b="1" dirty="0">
              <a:cs typeface="B Nazanin" pitchFamily="2" charset="-78"/>
            </a:endParaRPr>
          </a:p>
        </p:txBody>
      </p:sp>
    </p:spTree>
    <p:extLst>
      <p:ext uri="{BB962C8B-B14F-4D97-AF65-F5344CB8AC3E}">
        <p14:creationId xmlns:p14="http://schemas.microsoft.com/office/powerpoint/2010/main" val="18078564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کارها و وظایف </a:t>
            </a:r>
            <a:r>
              <a:rPr lang="en-US" dirty="0"/>
              <a:t>DBA</a:t>
            </a:r>
          </a:p>
        </p:txBody>
      </p:sp>
      <p:sp>
        <p:nvSpPr>
          <p:cNvPr id="3" name="Content Placeholder 2"/>
          <p:cNvSpPr>
            <a:spLocks noGrp="1"/>
          </p:cNvSpPr>
          <p:nvPr>
            <p:ph idx="1"/>
          </p:nvPr>
        </p:nvSpPr>
        <p:spPr/>
        <p:txBody>
          <a:bodyPr/>
          <a:lstStyle/>
          <a:p>
            <a:r>
              <a:rPr lang="fa-IR" dirty="0" smtClean="0"/>
              <a:t>تعریف شمای مفهومی</a:t>
            </a:r>
          </a:p>
          <a:p>
            <a:r>
              <a:rPr lang="fa-IR" dirty="0" smtClean="0"/>
              <a:t>تعریف شمای داخلی</a:t>
            </a:r>
          </a:p>
          <a:p>
            <a:r>
              <a:rPr lang="fa-IR" dirty="0" smtClean="0"/>
              <a:t>مرتبط بودن با کاربر</a:t>
            </a:r>
          </a:p>
          <a:p>
            <a:r>
              <a:rPr lang="fa-IR" dirty="0" smtClean="0"/>
              <a:t>تعریف محدودیت های جامعیت و امنیتی</a:t>
            </a:r>
          </a:p>
          <a:p>
            <a:r>
              <a:rPr lang="fa-IR" dirty="0" smtClean="0"/>
              <a:t>تعریف سیاست های ترمیم و پشتیبانی</a:t>
            </a:r>
          </a:p>
          <a:p>
            <a:r>
              <a:rPr lang="fa-IR" dirty="0" smtClean="0"/>
              <a:t>نظارت بر کارایی و پاسخ به تغییر نیازها</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40155084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سه مؤلفه اصلی </a:t>
            </a:r>
            <a:r>
              <a:rPr lang="en-US" dirty="0" smtClean="0"/>
              <a:t>DBMS</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sp>
        <p:nvSpPr>
          <p:cNvPr id="6" name="Text Box 5"/>
          <p:cNvSpPr txBox="1">
            <a:spLocks noChangeArrowheads="1"/>
          </p:cNvSpPr>
          <p:nvPr/>
        </p:nvSpPr>
        <p:spPr bwMode="auto">
          <a:xfrm>
            <a:off x="457199" y="3416310"/>
            <a:ext cx="822959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rtl="1">
              <a:spcBef>
                <a:spcPct val="50000"/>
              </a:spcBef>
            </a:pPr>
            <a:r>
              <a:rPr lang="fa-IR" sz="2400" dirty="0" smtClean="0">
                <a:cs typeface="B Nazanin" pitchFamily="2" charset="-78"/>
              </a:rPr>
              <a:t>2- سیستم ارتباطات که عهده دار تبادل بین کاربران و سیستم می باشد.</a:t>
            </a:r>
            <a:endParaRPr lang="en-US" sz="2400" dirty="0">
              <a:cs typeface="B Nazanin" pitchFamily="2" charset="-78"/>
            </a:endParaRPr>
          </a:p>
        </p:txBody>
      </p:sp>
      <p:sp>
        <p:nvSpPr>
          <p:cNvPr id="7" name="Text Box 6"/>
          <p:cNvSpPr txBox="1">
            <a:spLocks noChangeArrowheads="1"/>
          </p:cNvSpPr>
          <p:nvPr/>
        </p:nvSpPr>
        <p:spPr bwMode="auto">
          <a:xfrm>
            <a:off x="457200" y="4572000"/>
            <a:ext cx="822959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rtl="1">
              <a:spcBef>
                <a:spcPct val="50000"/>
              </a:spcBef>
            </a:pPr>
            <a:r>
              <a:rPr lang="fa-IR" sz="2400" dirty="0" smtClean="0">
                <a:cs typeface="B Nazanin" pitchFamily="2" charset="-78"/>
              </a:rPr>
              <a:t>3- سیستم مدیریت تراکنش ها که کنترل دستیابی به فایل ها، برنامه ریزی کارهای کاربران، زمان بندی کارها و ... را بر عهده دارد.</a:t>
            </a:r>
            <a:endParaRPr lang="en-US" sz="2400" dirty="0">
              <a:cs typeface="B Nazanin" pitchFamily="2" charset="-78"/>
            </a:endParaRPr>
          </a:p>
        </p:txBody>
      </p:sp>
      <p:sp>
        <p:nvSpPr>
          <p:cNvPr id="8" name="Text Box 7"/>
          <p:cNvSpPr txBox="1">
            <a:spLocks noChangeArrowheads="1"/>
          </p:cNvSpPr>
          <p:nvPr/>
        </p:nvSpPr>
        <p:spPr bwMode="auto">
          <a:xfrm>
            <a:off x="457200" y="2205335"/>
            <a:ext cx="82295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rtl="1">
              <a:spcBef>
                <a:spcPct val="50000"/>
              </a:spcBef>
            </a:pPr>
            <a:r>
              <a:rPr lang="fa-IR" sz="2400" dirty="0" smtClean="0">
                <a:cs typeface="B Nazanin" pitchFamily="2" charset="-78"/>
              </a:rPr>
              <a:t>1- پایگاه داده ها شامل فایل ها و نحوه دستیابی و عملیات بر روی فایل ها است.</a:t>
            </a:r>
            <a:endParaRPr lang="en-US" sz="2400" dirty="0">
              <a:cs typeface="B Nazanin" pitchFamily="2" charset="-78"/>
            </a:endParaRPr>
          </a:p>
        </p:txBody>
      </p:sp>
    </p:spTree>
    <p:extLst>
      <p:ext uri="{BB962C8B-B14F-4D97-AF65-F5344CB8AC3E}">
        <p14:creationId xmlns:p14="http://schemas.microsoft.com/office/powerpoint/2010/main" val="22788485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solidFill>
                  <a:schemeClr val="tx1"/>
                </a:solidFill>
                <a:cs typeface="B Nazanin" pitchFamily="2" charset="-78"/>
              </a:rPr>
              <a:t>پایان فصل دوم</a:t>
            </a:r>
            <a:r>
              <a:rPr lang="en-US" dirty="0">
                <a:solidFill>
                  <a:schemeClr val="tx1"/>
                </a:solidFill>
                <a:cs typeface="B Nazanin" pitchFamily="2" charset="-78"/>
              </a:rPr>
              <a:t/>
            </a:r>
            <a:br>
              <a:rPr lang="en-US" dirty="0">
                <a:solidFill>
                  <a:schemeClr val="tx1"/>
                </a:solidFill>
                <a:cs typeface="B Nazanin" pitchFamily="2" charset="-78"/>
              </a:rPr>
            </a:br>
            <a:endParaRPr lang="en-US"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1544476" y="457200"/>
            <a:ext cx="6009327" cy="3962400"/>
          </a:xfrm>
        </p:spPr>
      </p:pic>
      <p:sp>
        <p:nvSpPr>
          <p:cNvPr id="4" name="Slide Number Placeholder 3"/>
          <p:cNvSpPr>
            <a:spLocks noGrp="1"/>
          </p:cNvSpPr>
          <p:nvPr>
            <p:ph type="sldNum" sz="quarter" idx="12"/>
          </p:nvPr>
        </p:nvSpPr>
        <p:spPr>
          <a:xfrm>
            <a:off x="7620000" y="6248400"/>
            <a:ext cx="762000" cy="365125"/>
          </a:xfrm>
        </p:spPr>
        <p:txBody>
          <a:bodyPr/>
          <a:lstStyle/>
          <a:p>
            <a:fld id="{B6F15528-21DE-4FAA-801E-634DDDAF4B2B}" type="slidenum">
              <a:rPr lang="en-US" smtClean="0"/>
              <a:pPr/>
              <a:t>42</a:t>
            </a:fld>
            <a:endParaRPr lang="en-US" dirty="0"/>
          </a:p>
        </p:txBody>
      </p:sp>
    </p:spTree>
    <p:extLst>
      <p:ext uri="{BB962C8B-B14F-4D97-AF65-F5344CB8AC3E}">
        <p14:creationId xmlns:p14="http://schemas.microsoft.com/office/powerpoint/2010/main" val="6861276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a:t>
            </a:r>
            <a:endParaRPr lang="en-US" dirty="0"/>
          </a:p>
        </p:txBody>
      </p:sp>
      <p:sp>
        <p:nvSpPr>
          <p:cNvPr id="3" name="Content Placeholder 2"/>
          <p:cNvSpPr>
            <a:spLocks noGrp="1"/>
          </p:cNvSpPr>
          <p:nvPr>
            <p:ph idx="1"/>
          </p:nvPr>
        </p:nvSpPr>
        <p:spPr>
          <a:xfrm>
            <a:off x="381000" y="1676400"/>
            <a:ext cx="8534400" cy="4419600"/>
          </a:xfrm>
        </p:spPr>
        <p:txBody>
          <a:bodyPr>
            <a:noAutofit/>
          </a:bodyPr>
          <a:lstStyle/>
          <a:p>
            <a:pPr marL="0" indent="0" algn="just">
              <a:buNone/>
            </a:pPr>
            <a:r>
              <a:rPr lang="fa-IR" b="1" dirty="0" smtClean="0">
                <a:solidFill>
                  <a:srgbClr val="FF0000"/>
                </a:solidFill>
              </a:rPr>
              <a:t>محیط عملیاتی دانشگاه </a:t>
            </a:r>
            <a:r>
              <a:rPr lang="fa-IR" dirty="0" smtClean="0"/>
              <a:t>دارای بخش های زیر می باشد:</a:t>
            </a:r>
          </a:p>
          <a:p>
            <a:pPr lvl="1" algn="just"/>
            <a:r>
              <a:rPr lang="fa-IR" sz="2000" dirty="0" smtClean="0"/>
              <a:t>آموزش</a:t>
            </a:r>
          </a:p>
          <a:p>
            <a:pPr lvl="1" algn="just"/>
            <a:r>
              <a:rPr lang="fa-IR" sz="2000" dirty="0" smtClean="0"/>
              <a:t>امور دانشجویی</a:t>
            </a:r>
          </a:p>
          <a:p>
            <a:pPr lvl="1" algn="just"/>
            <a:r>
              <a:rPr lang="fa-IR" sz="2000" dirty="0" smtClean="0"/>
              <a:t>اداره بهداشت</a:t>
            </a:r>
          </a:p>
          <a:p>
            <a:pPr marL="0" indent="0" algn="just">
              <a:buNone/>
            </a:pPr>
            <a:r>
              <a:rPr lang="fa-IR" b="1" dirty="0" smtClean="0">
                <a:solidFill>
                  <a:srgbClr val="FF0000"/>
                </a:solidFill>
              </a:rPr>
              <a:t>موجودیت دانشجو</a:t>
            </a:r>
            <a:r>
              <a:rPr lang="fa-IR" dirty="0" smtClean="0">
                <a:solidFill>
                  <a:srgbClr val="FF0000"/>
                </a:solidFill>
              </a:rPr>
              <a:t> </a:t>
            </a:r>
            <a:r>
              <a:rPr lang="fa-IR" dirty="0" smtClean="0"/>
              <a:t>را در نظر بگیرید. که دارای صفات خاصه ی متعددی است:</a:t>
            </a:r>
          </a:p>
          <a:p>
            <a:pPr marL="320040" lvl="1" indent="0" algn="just">
              <a:buNone/>
            </a:pPr>
            <a:r>
              <a:rPr lang="fa-IR" sz="2000" dirty="0" smtClean="0"/>
              <a:t>نام- معدل دیپلم – شماره دانشجویی – تاریخ تولد – سال ورود – شماره دفترچه بیمه – وضعیت جسمانی – وضعیت مسکن و ....</a:t>
            </a:r>
          </a:p>
          <a:p>
            <a:pPr marL="0" indent="0" algn="just">
              <a:buNone/>
            </a:pPr>
            <a:r>
              <a:rPr lang="fa-IR" dirty="0"/>
              <a:t> </a:t>
            </a:r>
            <a:r>
              <a:rPr lang="fa-IR" dirty="0" smtClean="0"/>
              <a:t>برای ایجاد یک سیستم مکانیزه برای سه بخش نام برده شده در دانشگاه دو روش کلی وجود دارد:</a:t>
            </a:r>
          </a:p>
          <a:p>
            <a:pPr marL="777240" lvl="1" indent="-457200" algn="just">
              <a:buFont typeface="+mj-lt"/>
              <a:buAutoNum type="arabicPeriod"/>
            </a:pPr>
            <a:r>
              <a:rPr lang="fa-IR" sz="2000" dirty="0" smtClean="0"/>
              <a:t>روش کلاسیک (مشی فایلینگ)</a:t>
            </a:r>
          </a:p>
          <a:p>
            <a:pPr marL="777240" lvl="1" indent="-457200" algn="just">
              <a:buFont typeface="+mj-lt"/>
              <a:buAutoNum type="arabicPeriod"/>
            </a:pPr>
            <a:r>
              <a:rPr lang="fa-IR" sz="2000" dirty="0" smtClean="0"/>
              <a:t>روش بانکی (مشی پایگاهی)</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3175346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7699375" y="6326642"/>
            <a:ext cx="762000" cy="365125"/>
          </a:xfrm>
        </p:spPr>
        <p:txBody>
          <a:bodyPr/>
          <a:lstStyle/>
          <a:p>
            <a:fld id="{B6F15528-21DE-4FAA-801E-634DDDAF4B2B}" type="slidenum">
              <a:rPr lang="en-US" smtClean="0"/>
              <a:pPr/>
              <a:t>6</a:t>
            </a:fld>
            <a:endParaRPr lang="en-US" dirty="0"/>
          </a:p>
        </p:txBody>
      </p:sp>
      <p:sp>
        <p:nvSpPr>
          <p:cNvPr id="5" name="AutoShape 4"/>
          <p:cNvSpPr>
            <a:spLocks noChangeArrowheads="1"/>
          </p:cNvSpPr>
          <p:nvPr/>
        </p:nvSpPr>
        <p:spPr bwMode="auto">
          <a:xfrm>
            <a:off x="6084888" y="1052513"/>
            <a:ext cx="863600" cy="1295400"/>
          </a:xfrm>
          <a:prstGeom prst="can">
            <a:avLst>
              <a:gd name="adj" fmla="val 375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200">
                <a:cs typeface="Arial" charset="0"/>
              </a:rPr>
              <a:t>FILES</a:t>
            </a:r>
          </a:p>
        </p:txBody>
      </p:sp>
      <p:sp>
        <p:nvSpPr>
          <p:cNvPr id="6" name="AutoShape 5"/>
          <p:cNvSpPr>
            <a:spLocks noChangeArrowheads="1"/>
          </p:cNvSpPr>
          <p:nvPr/>
        </p:nvSpPr>
        <p:spPr bwMode="auto">
          <a:xfrm>
            <a:off x="6084888" y="2924175"/>
            <a:ext cx="863600" cy="1225550"/>
          </a:xfrm>
          <a:prstGeom prst="can">
            <a:avLst>
              <a:gd name="adj" fmla="val 35478"/>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200">
                <a:cs typeface="Arial" charset="0"/>
              </a:rPr>
              <a:t>FILES</a:t>
            </a:r>
          </a:p>
        </p:txBody>
      </p:sp>
      <p:sp>
        <p:nvSpPr>
          <p:cNvPr id="7" name="AutoShape 6"/>
          <p:cNvSpPr>
            <a:spLocks noChangeArrowheads="1"/>
          </p:cNvSpPr>
          <p:nvPr/>
        </p:nvSpPr>
        <p:spPr bwMode="auto">
          <a:xfrm>
            <a:off x="6084888" y="4725988"/>
            <a:ext cx="863600" cy="1223962"/>
          </a:xfrm>
          <a:prstGeom prst="can">
            <a:avLst>
              <a:gd name="adj" fmla="val 35432"/>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200">
                <a:cs typeface="Arial" charset="0"/>
              </a:rPr>
              <a:t>FILES</a:t>
            </a:r>
          </a:p>
        </p:txBody>
      </p:sp>
      <p:sp>
        <p:nvSpPr>
          <p:cNvPr id="11" name="Rectangle 10"/>
          <p:cNvSpPr>
            <a:spLocks noChangeArrowheads="1"/>
          </p:cNvSpPr>
          <p:nvPr/>
        </p:nvSpPr>
        <p:spPr bwMode="auto">
          <a:xfrm>
            <a:off x="3657600" y="991859"/>
            <a:ext cx="1088594" cy="135605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1600" b="1" dirty="0" smtClean="0">
                <a:cs typeface="B Nazanin" pitchFamily="2" charset="-78"/>
              </a:rPr>
              <a:t>سیستم فایل: </a:t>
            </a:r>
          </a:p>
          <a:p>
            <a:pPr algn="ctr"/>
            <a:r>
              <a:rPr lang="fa-IR" sz="1600" dirty="0" smtClean="0">
                <a:cs typeface="B Nazanin" pitchFamily="2" charset="-78"/>
              </a:rPr>
              <a:t>برنامه‌هاي </a:t>
            </a:r>
            <a:r>
              <a:rPr lang="fa-IR" sz="1600" dirty="0">
                <a:cs typeface="B Nazanin" pitchFamily="2" charset="-78"/>
              </a:rPr>
              <a:t>ايجاد، </a:t>
            </a:r>
          </a:p>
          <a:p>
            <a:pPr algn="ctr"/>
            <a:r>
              <a:rPr lang="fa-IR" sz="1600" dirty="0">
                <a:cs typeface="B Nazanin" pitchFamily="2" charset="-78"/>
              </a:rPr>
              <a:t>كنترل و </a:t>
            </a:r>
          </a:p>
          <a:p>
            <a:pPr algn="ctr"/>
            <a:r>
              <a:rPr lang="fa-IR" sz="1600" dirty="0">
                <a:cs typeface="B Nazanin" pitchFamily="2" charset="-78"/>
              </a:rPr>
              <a:t>پردازش </a:t>
            </a:r>
            <a:r>
              <a:rPr lang="fa-IR" sz="1600" dirty="0" smtClean="0">
                <a:cs typeface="B Nazanin" pitchFamily="2" charset="-78"/>
              </a:rPr>
              <a:t>فايل ها</a:t>
            </a:r>
            <a:endParaRPr lang="en-US" sz="1600" dirty="0">
              <a:cs typeface="B Nazanin" pitchFamily="2" charset="-78"/>
            </a:endParaRPr>
          </a:p>
        </p:txBody>
      </p:sp>
      <p:sp>
        <p:nvSpPr>
          <p:cNvPr id="23" name="Line 26"/>
          <p:cNvSpPr>
            <a:spLocks noChangeShapeType="1"/>
          </p:cNvSpPr>
          <p:nvPr/>
        </p:nvSpPr>
        <p:spPr bwMode="auto">
          <a:xfrm>
            <a:off x="323850" y="2565400"/>
            <a:ext cx="7848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 name="Line 27"/>
          <p:cNvSpPr>
            <a:spLocks noChangeShapeType="1"/>
          </p:cNvSpPr>
          <p:nvPr/>
        </p:nvSpPr>
        <p:spPr bwMode="auto">
          <a:xfrm>
            <a:off x="395288" y="4437063"/>
            <a:ext cx="7848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 name="Line 28"/>
          <p:cNvSpPr>
            <a:spLocks noChangeShapeType="1"/>
          </p:cNvSpPr>
          <p:nvPr/>
        </p:nvSpPr>
        <p:spPr bwMode="auto">
          <a:xfrm>
            <a:off x="5364163" y="620713"/>
            <a:ext cx="0" cy="58324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 name="Line 30"/>
          <p:cNvSpPr>
            <a:spLocks noChangeShapeType="1"/>
          </p:cNvSpPr>
          <p:nvPr/>
        </p:nvSpPr>
        <p:spPr bwMode="auto">
          <a:xfrm>
            <a:off x="2987675" y="836613"/>
            <a:ext cx="0" cy="58324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 name="AutoShape 36"/>
          <p:cNvSpPr>
            <a:spLocks/>
          </p:cNvSpPr>
          <p:nvPr/>
        </p:nvSpPr>
        <p:spPr bwMode="auto">
          <a:xfrm rot="16200000">
            <a:off x="6588126" y="4868862"/>
            <a:ext cx="215900" cy="2663825"/>
          </a:xfrm>
          <a:prstGeom prst="leftBrace">
            <a:avLst>
              <a:gd name="adj1" fmla="val 102819"/>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Text Box 40"/>
          <p:cNvSpPr txBox="1">
            <a:spLocks noChangeArrowheads="1"/>
          </p:cNvSpPr>
          <p:nvPr/>
        </p:nvSpPr>
        <p:spPr bwMode="auto">
          <a:xfrm>
            <a:off x="8080375" y="10731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endParaRPr lang="en-US" sz="1800">
              <a:cs typeface="Arial" charset="0"/>
            </a:endParaRPr>
          </a:p>
        </p:txBody>
      </p:sp>
      <p:sp>
        <p:nvSpPr>
          <p:cNvPr id="34" name="Text Box 41"/>
          <p:cNvSpPr txBox="1">
            <a:spLocks noChangeArrowheads="1"/>
          </p:cNvSpPr>
          <p:nvPr/>
        </p:nvSpPr>
        <p:spPr bwMode="auto">
          <a:xfrm>
            <a:off x="7291388" y="1302603"/>
            <a:ext cx="162401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1600" dirty="0" smtClean="0">
                <a:cs typeface="B Nazanin" pitchFamily="2" charset="-78"/>
              </a:rPr>
              <a:t>محيط ذخيره‌سازي اطلاعات خاص </a:t>
            </a:r>
          </a:p>
          <a:p>
            <a:pPr algn="r" rtl="1" eaLnBrk="1" hangingPunct="1"/>
            <a:r>
              <a:rPr lang="fa-IR" sz="1600" dirty="0" smtClean="0">
                <a:cs typeface="B Nazanin" pitchFamily="2" charset="-78"/>
              </a:rPr>
              <a:t>آموزش: </a:t>
            </a:r>
            <a:r>
              <a:rPr lang="en-US" sz="1600" dirty="0">
                <a:cs typeface="B Nazanin" pitchFamily="2" charset="-78"/>
              </a:rPr>
              <a:t>U1</a:t>
            </a:r>
          </a:p>
        </p:txBody>
      </p:sp>
      <p:sp>
        <p:nvSpPr>
          <p:cNvPr id="35" name="Text Box 42"/>
          <p:cNvSpPr txBox="1">
            <a:spLocks noChangeArrowheads="1"/>
          </p:cNvSpPr>
          <p:nvPr/>
        </p:nvSpPr>
        <p:spPr bwMode="auto">
          <a:xfrm>
            <a:off x="7180463" y="2961382"/>
            <a:ext cx="188733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1600" dirty="0" smtClean="0">
                <a:cs typeface="B Nazanin" pitchFamily="2" charset="-78"/>
              </a:rPr>
              <a:t>محيط ذخيره‌سازي اطلاعات خاص</a:t>
            </a:r>
          </a:p>
          <a:p>
            <a:pPr algn="r" rtl="1" eaLnBrk="1" hangingPunct="1"/>
            <a:r>
              <a:rPr lang="fa-IR" sz="1600" dirty="0" smtClean="0">
                <a:cs typeface="B Nazanin" pitchFamily="2" charset="-78"/>
              </a:rPr>
              <a:t> امور دانشجویی: </a:t>
            </a:r>
            <a:r>
              <a:rPr lang="en-US" sz="1600" dirty="0">
                <a:cs typeface="B Nazanin" pitchFamily="2" charset="-78"/>
              </a:rPr>
              <a:t>U2</a:t>
            </a:r>
          </a:p>
        </p:txBody>
      </p:sp>
      <p:sp>
        <p:nvSpPr>
          <p:cNvPr id="36" name="Text Box 43"/>
          <p:cNvSpPr txBox="1">
            <a:spLocks noChangeArrowheads="1"/>
          </p:cNvSpPr>
          <p:nvPr/>
        </p:nvSpPr>
        <p:spPr bwMode="auto">
          <a:xfrm>
            <a:off x="7139781" y="4790182"/>
            <a:ext cx="192801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1600" dirty="0" smtClean="0">
                <a:cs typeface="B Nazanin" pitchFamily="2" charset="-78"/>
              </a:rPr>
              <a:t>محيط ذخيره‌سازي </a:t>
            </a:r>
            <a:r>
              <a:rPr lang="fa-IR" sz="1600" dirty="0">
                <a:cs typeface="B Nazanin" pitchFamily="2" charset="-78"/>
              </a:rPr>
              <a:t>اطلاعات</a:t>
            </a:r>
          </a:p>
          <a:p>
            <a:pPr algn="r" rtl="1" eaLnBrk="1" hangingPunct="1"/>
            <a:r>
              <a:rPr lang="fa-IR" sz="1600" dirty="0">
                <a:cs typeface="B Nazanin" pitchFamily="2" charset="-78"/>
              </a:rPr>
              <a:t>خاص </a:t>
            </a:r>
            <a:endParaRPr lang="fa-IR" sz="1600" dirty="0" smtClean="0">
              <a:cs typeface="B Nazanin" pitchFamily="2" charset="-78"/>
            </a:endParaRPr>
          </a:p>
          <a:p>
            <a:pPr algn="r" rtl="1" eaLnBrk="1" hangingPunct="1"/>
            <a:r>
              <a:rPr lang="fa-IR" sz="1600" dirty="0" smtClean="0">
                <a:cs typeface="B Nazanin" pitchFamily="2" charset="-78"/>
              </a:rPr>
              <a:t>اداره بهداشت: </a:t>
            </a:r>
            <a:r>
              <a:rPr lang="en-US" sz="1600" dirty="0">
                <a:cs typeface="B Nazanin" pitchFamily="2" charset="-78"/>
              </a:rPr>
              <a:t>U3</a:t>
            </a:r>
          </a:p>
        </p:txBody>
      </p:sp>
      <p:sp>
        <p:nvSpPr>
          <p:cNvPr id="37" name="Text Box 44"/>
          <p:cNvSpPr txBox="1">
            <a:spLocks noChangeArrowheads="1"/>
          </p:cNvSpPr>
          <p:nvPr/>
        </p:nvSpPr>
        <p:spPr bwMode="auto">
          <a:xfrm>
            <a:off x="5795963" y="6296025"/>
            <a:ext cx="16541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1400">
                <a:cs typeface="Arial" charset="0"/>
              </a:rPr>
              <a:t>محيط فيزيكي</a:t>
            </a:r>
          </a:p>
          <a:p>
            <a:pPr algn="r" rtl="1" eaLnBrk="1" hangingPunct="1"/>
            <a:r>
              <a:rPr lang="fa-IR" sz="1400">
                <a:cs typeface="Arial" charset="0"/>
              </a:rPr>
              <a:t>ذخيره‌ و بازيابي اطلاعات</a:t>
            </a:r>
            <a:endParaRPr lang="en-US" sz="1400">
              <a:cs typeface="Arial" charset="0"/>
            </a:endParaRPr>
          </a:p>
        </p:txBody>
      </p:sp>
      <p:sp>
        <p:nvSpPr>
          <p:cNvPr id="42" name="Line 49"/>
          <p:cNvSpPr>
            <a:spLocks noChangeShapeType="1"/>
          </p:cNvSpPr>
          <p:nvPr/>
        </p:nvSpPr>
        <p:spPr bwMode="auto">
          <a:xfrm>
            <a:off x="4876800" y="1498641"/>
            <a:ext cx="10636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 name="Line 50"/>
          <p:cNvSpPr>
            <a:spLocks noChangeShapeType="1"/>
          </p:cNvSpPr>
          <p:nvPr/>
        </p:nvSpPr>
        <p:spPr bwMode="auto">
          <a:xfrm flipH="1">
            <a:off x="4773372" y="1905000"/>
            <a:ext cx="11525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4" name="Line 51"/>
          <p:cNvSpPr>
            <a:spLocks noChangeShapeType="1"/>
          </p:cNvSpPr>
          <p:nvPr/>
        </p:nvSpPr>
        <p:spPr bwMode="auto">
          <a:xfrm>
            <a:off x="4787900" y="3213100"/>
            <a:ext cx="11525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 name="Line 52"/>
          <p:cNvSpPr>
            <a:spLocks noChangeShapeType="1"/>
          </p:cNvSpPr>
          <p:nvPr/>
        </p:nvSpPr>
        <p:spPr bwMode="auto">
          <a:xfrm>
            <a:off x="4787900" y="5157788"/>
            <a:ext cx="11525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 name="Line 53"/>
          <p:cNvSpPr>
            <a:spLocks noChangeShapeType="1"/>
          </p:cNvSpPr>
          <p:nvPr/>
        </p:nvSpPr>
        <p:spPr bwMode="auto">
          <a:xfrm>
            <a:off x="2700339" y="1674191"/>
            <a:ext cx="9572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 name="Line 56"/>
          <p:cNvSpPr>
            <a:spLocks noChangeShapeType="1"/>
          </p:cNvSpPr>
          <p:nvPr/>
        </p:nvSpPr>
        <p:spPr bwMode="auto">
          <a:xfrm flipH="1">
            <a:off x="4787900" y="3644900"/>
            <a:ext cx="11525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 name="Line 59"/>
          <p:cNvSpPr>
            <a:spLocks noChangeShapeType="1"/>
          </p:cNvSpPr>
          <p:nvPr/>
        </p:nvSpPr>
        <p:spPr bwMode="auto">
          <a:xfrm flipH="1">
            <a:off x="2700338" y="1918886"/>
            <a:ext cx="8810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 name="Line 61"/>
          <p:cNvSpPr>
            <a:spLocks noChangeShapeType="1"/>
          </p:cNvSpPr>
          <p:nvPr/>
        </p:nvSpPr>
        <p:spPr bwMode="auto">
          <a:xfrm flipH="1">
            <a:off x="4787900" y="5445125"/>
            <a:ext cx="11525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 name="Text Box 70"/>
          <p:cNvSpPr txBox="1">
            <a:spLocks noChangeArrowheads="1"/>
          </p:cNvSpPr>
          <p:nvPr/>
        </p:nvSpPr>
        <p:spPr bwMode="auto">
          <a:xfrm rot="16200000">
            <a:off x="-359569" y="1593057"/>
            <a:ext cx="12398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1400" dirty="0">
                <a:cs typeface="Arial" charset="0"/>
              </a:rPr>
              <a:t>اداره امور آموزش</a:t>
            </a:r>
            <a:endParaRPr lang="en-US" sz="1400" dirty="0">
              <a:cs typeface="Arial" charset="0"/>
            </a:endParaRPr>
          </a:p>
        </p:txBody>
      </p:sp>
      <p:sp>
        <p:nvSpPr>
          <p:cNvPr id="64" name="Text Box 71"/>
          <p:cNvSpPr txBox="1">
            <a:spLocks noChangeArrowheads="1"/>
          </p:cNvSpPr>
          <p:nvPr/>
        </p:nvSpPr>
        <p:spPr bwMode="auto">
          <a:xfrm rot="16200000">
            <a:off x="-212582" y="5324618"/>
            <a:ext cx="9428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1400" dirty="0">
                <a:cs typeface="Arial" charset="0"/>
              </a:rPr>
              <a:t>اداره </a:t>
            </a:r>
            <a:r>
              <a:rPr lang="fa-IR" sz="1400" dirty="0" smtClean="0">
                <a:cs typeface="Arial" charset="0"/>
              </a:rPr>
              <a:t>بهداشت</a:t>
            </a:r>
            <a:endParaRPr lang="en-US" sz="1400" dirty="0">
              <a:cs typeface="Arial" charset="0"/>
            </a:endParaRPr>
          </a:p>
        </p:txBody>
      </p:sp>
      <p:sp>
        <p:nvSpPr>
          <p:cNvPr id="65" name="Text Box 72"/>
          <p:cNvSpPr txBox="1">
            <a:spLocks noChangeArrowheads="1"/>
          </p:cNvSpPr>
          <p:nvPr/>
        </p:nvSpPr>
        <p:spPr bwMode="auto">
          <a:xfrm rot="16200000">
            <a:off x="-232553" y="3293299"/>
            <a:ext cx="111280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1400" dirty="0" smtClean="0">
                <a:cs typeface="Arial" charset="0"/>
              </a:rPr>
              <a:t>امور  دانشجويی</a:t>
            </a:r>
            <a:endParaRPr lang="en-US" sz="1400" dirty="0">
              <a:cs typeface="Arial" charset="0"/>
            </a:endParaRPr>
          </a:p>
        </p:txBody>
      </p:sp>
      <p:sp>
        <p:nvSpPr>
          <p:cNvPr id="66" name="Text Box 73"/>
          <p:cNvSpPr txBox="1">
            <a:spLocks noChangeArrowheads="1"/>
          </p:cNvSpPr>
          <p:nvPr/>
        </p:nvSpPr>
        <p:spPr bwMode="auto">
          <a:xfrm>
            <a:off x="5364162" y="168509"/>
            <a:ext cx="35512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3600" b="1" dirty="0" smtClean="0">
                <a:cs typeface="B Nazanin" pitchFamily="2" charset="-78"/>
              </a:rPr>
              <a:t>مشي </a:t>
            </a:r>
            <a:r>
              <a:rPr lang="fa-IR" sz="3600" b="1" dirty="0">
                <a:cs typeface="B Nazanin" pitchFamily="2" charset="-78"/>
              </a:rPr>
              <a:t>فايلينگ</a:t>
            </a:r>
            <a:endParaRPr lang="en-US" sz="3600" b="1" dirty="0">
              <a:cs typeface="B Nazanin" pitchFamily="2" charset="-78"/>
            </a:endParaRPr>
          </a:p>
        </p:txBody>
      </p:sp>
      <p:sp>
        <p:nvSpPr>
          <p:cNvPr id="67" name="Rectangle 66"/>
          <p:cNvSpPr>
            <a:spLocks noChangeArrowheads="1"/>
          </p:cNvSpPr>
          <p:nvPr/>
        </p:nvSpPr>
        <p:spPr bwMode="auto">
          <a:xfrm>
            <a:off x="914400" y="1339850"/>
            <a:ext cx="1769269" cy="720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2000" dirty="0" smtClean="0">
                <a:cs typeface="B Nazanin" pitchFamily="2" charset="-78"/>
              </a:rPr>
              <a:t>برنامه کاربردی </a:t>
            </a:r>
            <a:r>
              <a:rPr lang="en-US" sz="2000" dirty="0" smtClean="0">
                <a:cs typeface="B Nazanin" pitchFamily="2" charset="-78"/>
              </a:rPr>
              <a:t>u1</a:t>
            </a:r>
            <a:endParaRPr lang="en-US" sz="2000" dirty="0">
              <a:cs typeface="B Nazanin" pitchFamily="2" charset="-78"/>
            </a:endParaRPr>
          </a:p>
        </p:txBody>
      </p:sp>
      <p:sp>
        <p:nvSpPr>
          <p:cNvPr id="68" name="Rectangle 67"/>
          <p:cNvSpPr>
            <a:spLocks noChangeArrowheads="1"/>
          </p:cNvSpPr>
          <p:nvPr/>
        </p:nvSpPr>
        <p:spPr bwMode="auto">
          <a:xfrm>
            <a:off x="876782" y="3118211"/>
            <a:ext cx="1769269" cy="720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2000" dirty="0" smtClean="0">
                <a:cs typeface="B Nazanin" pitchFamily="2" charset="-78"/>
              </a:rPr>
              <a:t>برنامه کاربردی </a:t>
            </a:r>
            <a:r>
              <a:rPr lang="en-US" sz="2000" dirty="0" smtClean="0">
                <a:cs typeface="B Nazanin" pitchFamily="2" charset="-78"/>
              </a:rPr>
              <a:t>u2</a:t>
            </a:r>
            <a:endParaRPr lang="en-US" sz="2000" dirty="0">
              <a:cs typeface="B Nazanin" pitchFamily="2" charset="-78"/>
            </a:endParaRPr>
          </a:p>
        </p:txBody>
      </p:sp>
      <p:sp>
        <p:nvSpPr>
          <p:cNvPr id="69" name="Rectangle 68"/>
          <p:cNvSpPr>
            <a:spLocks noChangeArrowheads="1"/>
          </p:cNvSpPr>
          <p:nvPr/>
        </p:nvSpPr>
        <p:spPr bwMode="auto">
          <a:xfrm>
            <a:off x="845916" y="5084762"/>
            <a:ext cx="1769269" cy="720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2000" dirty="0" smtClean="0">
                <a:cs typeface="B Nazanin" pitchFamily="2" charset="-78"/>
              </a:rPr>
              <a:t>برنامه کاربردی </a:t>
            </a:r>
            <a:r>
              <a:rPr lang="en-US" sz="2000" dirty="0" smtClean="0">
                <a:cs typeface="B Nazanin" pitchFamily="2" charset="-78"/>
              </a:rPr>
              <a:t>u3</a:t>
            </a:r>
            <a:endParaRPr lang="en-US" sz="2000" dirty="0">
              <a:cs typeface="B Nazanin" pitchFamily="2" charset="-78"/>
            </a:endParaRPr>
          </a:p>
        </p:txBody>
      </p:sp>
      <p:sp>
        <p:nvSpPr>
          <p:cNvPr id="70" name="Rectangle 69"/>
          <p:cNvSpPr>
            <a:spLocks noChangeArrowheads="1"/>
          </p:cNvSpPr>
          <p:nvPr/>
        </p:nvSpPr>
        <p:spPr bwMode="auto">
          <a:xfrm>
            <a:off x="3639560" y="2702564"/>
            <a:ext cx="1088594" cy="135605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1600" b="1" dirty="0" smtClean="0">
                <a:cs typeface="B Nazanin" pitchFamily="2" charset="-78"/>
              </a:rPr>
              <a:t>سیستم فایل: </a:t>
            </a:r>
          </a:p>
          <a:p>
            <a:pPr algn="ctr"/>
            <a:r>
              <a:rPr lang="fa-IR" sz="1600" dirty="0" smtClean="0">
                <a:cs typeface="B Nazanin" pitchFamily="2" charset="-78"/>
              </a:rPr>
              <a:t>برنامه‌هاي </a:t>
            </a:r>
            <a:r>
              <a:rPr lang="fa-IR" sz="1600" dirty="0">
                <a:cs typeface="B Nazanin" pitchFamily="2" charset="-78"/>
              </a:rPr>
              <a:t>ايجاد، </a:t>
            </a:r>
          </a:p>
          <a:p>
            <a:pPr algn="ctr"/>
            <a:r>
              <a:rPr lang="fa-IR" sz="1600" dirty="0">
                <a:cs typeface="B Nazanin" pitchFamily="2" charset="-78"/>
              </a:rPr>
              <a:t>كنترل و </a:t>
            </a:r>
          </a:p>
          <a:p>
            <a:pPr algn="ctr"/>
            <a:r>
              <a:rPr lang="fa-IR" sz="1600" dirty="0">
                <a:cs typeface="B Nazanin" pitchFamily="2" charset="-78"/>
              </a:rPr>
              <a:t>پردازش </a:t>
            </a:r>
            <a:r>
              <a:rPr lang="fa-IR" sz="1600" dirty="0" smtClean="0">
                <a:cs typeface="B Nazanin" pitchFamily="2" charset="-78"/>
              </a:rPr>
              <a:t>فايل ها</a:t>
            </a:r>
            <a:endParaRPr lang="en-US" sz="1600" dirty="0">
              <a:cs typeface="B Nazanin" pitchFamily="2" charset="-78"/>
            </a:endParaRPr>
          </a:p>
        </p:txBody>
      </p:sp>
      <p:sp>
        <p:nvSpPr>
          <p:cNvPr id="71" name="Line 53"/>
          <p:cNvSpPr>
            <a:spLocks noChangeShapeType="1"/>
          </p:cNvSpPr>
          <p:nvPr/>
        </p:nvSpPr>
        <p:spPr bwMode="auto">
          <a:xfrm>
            <a:off x="2682299" y="3384896"/>
            <a:ext cx="9572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 name="Line 59"/>
          <p:cNvSpPr>
            <a:spLocks noChangeShapeType="1"/>
          </p:cNvSpPr>
          <p:nvPr/>
        </p:nvSpPr>
        <p:spPr bwMode="auto">
          <a:xfrm flipH="1">
            <a:off x="2682298" y="3629591"/>
            <a:ext cx="8810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 name="Rectangle 72"/>
          <p:cNvSpPr>
            <a:spLocks noChangeArrowheads="1"/>
          </p:cNvSpPr>
          <p:nvPr/>
        </p:nvSpPr>
        <p:spPr bwMode="auto">
          <a:xfrm>
            <a:off x="3657601" y="4659942"/>
            <a:ext cx="1088594" cy="135605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sz="1600" b="1" dirty="0" smtClean="0">
                <a:cs typeface="B Nazanin" pitchFamily="2" charset="-78"/>
              </a:rPr>
              <a:t>سیستم فایل: </a:t>
            </a:r>
          </a:p>
          <a:p>
            <a:pPr algn="ctr"/>
            <a:r>
              <a:rPr lang="fa-IR" sz="1600" dirty="0" smtClean="0">
                <a:cs typeface="B Nazanin" pitchFamily="2" charset="-78"/>
              </a:rPr>
              <a:t>برنامه‌هاي </a:t>
            </a:r>
            <a:r>
              <a:rPr lang="fa-IR" sz="1600" dirty="0">
                <a:cs typeface="B Nazanin" pitchFamily="2" charset="-78"/>
              </a:rPr>
              <a:t>ايجاد، </a:t>
            </a:r>
          </a:p>
          <a:p>
            <a:pPr algn="ctr"/>
            <a:r>
              <a:rPr lang="fa-IR" sz="1600" dirty="0">
                <a:cs typeface="B Nazanin" pitchFamily="2" charset="-78"/>
              </a:rPr>
              <a:t>كنترل و </a:t>
            </a:r>
          </a:p>
          <a:p>
            <a:pPr algn="ctr"/>
            <a:r>
              <a:rPr lang="fa-IR" sz="1600" dirty="0">
                <a:cs typeface="B Nazanin" pitchFamily="2" charset="-78"/>
              </a:rPr>
              <a:t>پردازش </a:t>
            </a:r>
            <a:r>
              <a:rPr lang="fa-IR" sz="1600" dirty="0" smtClean="0">
                <a:cs typeface="B Nazanin" pitchFamily="2" charset="-78"/>
              </a:rPr>
              <a:t>فايل ها</a:t>
            </a:r>
            <a:endParaRPr lang="en-US" sz="1600" dirty="0">
              <a:cs typeface="B Nazanin" pitchFamily="2" charset="-78"/>
            </a:endParaRPr>
          </a:p>
        </p:txBody>
      </p:sp>
      <p:sp>
        <p:nvSpPr>
          <p:cNvPr id="74" name="Line 53"/>
          <p:cNvSpPr>
            <a:spLocks noChangeShapeType="1"/>
          </p:cNvSpPr>
          <p:nvPr/>
        </p:nvSpPr>
        <p:spPr bwMode="auto">
          <a:xfrm>
            <a:off x="2700340" y="5342274"/>
            <a:ext cx="9572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 name="Line 59"/>
          <p:cNvSpPr>
            <a:spLocks noChangeShapeType="1"/>
          </p:cNvSpPr>
          <p:nvPr/>
        </p:nvSpPr>
        <p:spPr bwMode="auto">
          <a:xfrm flipH="1">
            <a:off x="2700339" y="5586969"/>
            <a:ext cx="8810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6209961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روش کلاسیک (مشی فایلینگ)</a:t>
            </a:r>
            <a:endParaRPr lang="en-US" dirty="0"/>
          </a:p>
        </p:txBody>
      </p:sp>
      <p:sp>
        <p:nvSpPr>
          <p:cNvPr id="3" name="Content Placeholder 2"/>
          <p:cNvSpPr>
            <a:spLocks noGrp="1"/>
          </p:cNvSpPr>
          <p:nvPr>
            <p:ph idx="1"/>
          </p:nvPr>
        </p:nvSpPr>
        <p:spPr>
          <a:xfrm>
            <a:off x="381000" y="1676400"/>
            <a:ext cx="8305800" cy="4419600"/>
          </a:xfrm>
        </p:spPr>
        <p:txBody>
          <a:bodyPr>
            <a:normAutofit lnSpcReduction="10000"/>
          </a:bodyPr>
          <a:lstStyle/>
          <a:p>
            <a:r>
              <a:rPr lang="fa-IR" dirty="0" smtClean="0"/>
              <a:t>هر بخش سیستم خاص خود را بطور جداگانه ایجاد می کنند و یا فایل هایی را تعریف و ایجاد می کنند که در آن ها رکوردهایی با فیلدهای مورد نیاز خودشان تعریف می گردد.</a:t>
            </a:r>
          </a:p>
          <a:p>
            <a:r>
              <a:rPr lang="fa-IR" dirty="0" smtClean="0"/>
              <a:t>بسیاری از داده های مورد نیاز </a:t>
            </a:r>
            <a:r>
              <a:rPr lang="en-US" dirty="0" smtClean="0"/>
              <a:t>u1</a:t>
            </a:r>
            <a:r>
              <a:rPr lang="fa-IR" dirty="0" smtClean="0"/>
              <a:t> همان هایی هستند که برای </a:t>
            </a:r>
            <a:r>
              <a:rPr lang="en-US" dirty="0" smtClean="0"/>
              <a:t>u2</a:t>
            </a:r>
            <a:r>
              <a:rPr lang="fa-IR" dirty="0" smtClean="0"/>
              <a:t> یا </a:t>
            </a:r>
            <a:r>
              <a:rPr lang="en-US" dirty="0" smtClean="0"/>
              <a:t>u3</a:t>
            </a:r>
            <a:r>
              <a:rPr lang="fa-IR" dirty="0" smtClean="0"/>
              <a:t> مورد نیاز است.</a:t>
            </a:r>
          </a:p>
          <a:p>
            <a:pPr marL="0" indent="0">
              <a:buNone/>
            </a:pPr>
            <a:r>
              <a:rPr lang="fa-IR" sz="2800" b="1" dirty="0" smtClean="0"/>
              <a:t>مشکلات:</a:t>
            </a:r>
          </a:p>
          <a:p>
            <a:pPr marL="777240" lvl="1" indent="-457200">
              <a:buFont typeface="+mj-lt"/>
              <a:buAutoNum type="arabicPeriod"/>
            </a:pPr>
            <a:r>
              <a:rPr lang="fa-IR" dirty="0" smtClean="0"/>
              <a:t>عدم تجمع داده های ذخیره شده و عدم وحدت ذخیره سازی وجود دارد.</a:t>
            </a:r>
          </a:p>
          <a:p>
            <a:pPr marL="777240" lvl="1" indent="-457200">
              <a:buFont typeface="+mj-lt"/>
              <a:buAutoNum type="arabicPeriod"/>
            </a:pPr>
            <a:r>
              <a:rPr lang="fa-IR" dirty="0" smtClean="0"/>
              <a:t>افزونگی وجود دارد.</a:t>
            </a:r>
          </a:p>
          <a:p>
            <a:pPr marL="777240" lvl="1" indent="-457200">
              <a:buFont typeface="+mj-lt"/>
              <a:buAutoNum type="arabicPeriod"/>
            </a:pPr>
            <a:r>
              <a:rPr lang="fa-IR" dirty="0" smtClean="0"/>
              <a:t>هرگونه تغییر در ساختار فایل ها و رکورد ها منجر به الزام تغییر برنامه های کاربردی آن نیز می شود.</a:t>
            </a:r>
          </a:p>
          <a:p>
            <a:pPr marL="777240" lvl="1" indent="-457200">
              <a:buFont typeface="+mj-lt"/>
              <a:buAutoNum type="arabicPeriod"/>
            </a:pPr>
            <a:r>
              <a:rPr lang="fa-IR" dirty="0" smtClean="0"/>
              <a:t>امنیت و حفاظت داده ها مشکل است.</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9777733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23175" y="6376988"/>
            <a:ext cx="762000" cy="365125"/>
          </a:xfrm>
        </p:spPr>
        <p:txBody>
          <a:bodyPr/>
          <a:lstStyle/>
          <a:p>
            <a:fld id="{B6F15528-21DE-4FAA-801E-634DDDAF4B2B}" type="slidenum">
              <a:rPr lang="en-US" smtClean="0"/>
              <a:pPr/>
              <a:t>8</a:t>
            </a:fld>
            <a:endParaRPr lang="en-US" dirty="0"/>
          </a:p>
        </p:txBody>
      </p:sp>
      <p:sp>
        <p:nvSpPr>
          <p:cNvPr id="9" name="AutoShape 8"/>
          <p:cNvSpPr>
            <a:spLocks noChangeArrowheads="1"/>
          </p:cNvSpPr>
          <p:nvPr/>
        </p:nvSpPr>
        <p:spPr bwMode="auto">
          <a:xfrm>
            <a:off x="4000321" y="2347912"/>
            <a:ext cx="1368425" cy="252095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AutoShape 11"/>
          <p:cNvSpPr>
            <a:spLocks noChangeArrowheads="1"/>
          </p:cNvSpPr>
          <p:nvPr/>
        </p:nvSpPr>
        <p:spPr bwMode="auto">
          <a:xfrm>
            <a:off x="6308725" y="2393951"/>
            <a:ext cx="2073275" cy="2330449"/>
          </a:xfrm>
          <a:prstGeom prst="flowChartMagneticDisk">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fa-IR" sz="1800" dirty="0" smtClean="0">
              <a:cs typeface="B Nazanin" pitchFamily="2" charset="-78"/>
            </a:endParaRPr>
          </a:p>
          <a:p>
            <a:pPr algn="ctr"/>
            <a:r>
              <a:rPr lang="fa-IR" sz="1800" dirty="0" smtClean="0">
                <a:cs typeface="B Nazanin" pitchFamily="2" charset="-78"/>
              </a:rPr>
              <a:t>شماره دانشجو – نام – فامیلی</a:t>
            </a:r>
          </a:p>
          <a:p>
            <a:pPr algn="ctr"/>
            <a:r>
              <a:rPr lang="fa-IR" dirty="0" smtClean="0">
                <a:cs typeface="B Nazanin" pitchFamily="2" charset="-78"/>
              </a:rPr>
              <a:t>تاریخ تولد – سال ورود</a:t>
            </a:r>
          </a:p>
          <a:p>
            <a:pPr algn="ctr"/>
            <a:r>
              <a:rPr lang="fa-IR" sz="1800" dirty="0" smtClean="0">
                <a:cs typeface="B Nazanin" pitchFamily="2" charset="-78"/>
              </a:rPr>
              <a:t>رشته – معدل دیپلم –</a:t>
            </a:r>
          </a:p>
          <a:p>
            <a:pPr algn="ctr"/>
            <a:r>
              <a:rPr lang="fa-IR" dirty="0" smtClean="0">
                <a:cs typeface="B Nazanin" pitchFamily="2" charset="-78"/>
              </a:rPr>
              <a:t>.....</a:t>
            </a:r>
            <a:endParaRPr lang="en-US" sz="1800" dirty="0">
              <a:cs typeface="B Nazanin" pitchFamily="2" charset="-78"/>
            </a:endParaRPr>
          </a:p>
        </p:txBody>
      </p:sp>
      <p:sp>
        <p:nvSpPr>
          <p:cNvPr id="21" name="Text Box 24"/>
          <p:cNvSpPr txBox="1">
            <a:spLocks noChangeArrowheads="1"/>
          </p:cNvSpPr>
          <p:nvPr/>
        </p:nvSpPr>
        <p:spPr bwMode="auto">
          <a:xfrm>
            <a:off x="6813806" y="2570565"/>
            <a:ext cx="10631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1800" dirty="0" smtClean="0">
                <a:cs typeface="B Nazanin" pitchFamily="2" charset="-78"/>
              </a:rPr>
              <a:t>فایل دانشجو</a:t>
            </a:r>
            <a:endParaRPr lang="en-US" sz="1800" dirty="0">
              <a:cs typeface="B Nazanin" pitchFamily="2" charset="-78"/>
            </a:endParaRPr>
          </a:p>
        </p:txBody>
      </p:sp>
      <p:sp>
        <p:nvSpPr>
          <p:cNvPr id="24" name="Text Box 27"/>
          <p:cNvSpPr txBox="1">
            <a:spLocks noChangeArrowheads="1"/>
          </p:cNvSpPr>
          <p:nvPr/>
        </p:nvSpPr>
        <p:spPr bwMode="auto">
          <a:xfrm>
            <a:off x="4258775" y="3500438"/>
            <a:ext cx="85151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en-US" sz="1800" dirty="0" smtClean="0">
                <a:cs typeface="Arial" charset="0"/>
              </a:rPr>
              <a:t>DBMS</a:t>
            </a:r>
            <a:endParaRPr lang="en-US" sz="1800" dirty="0">
              <a:cs typeface="Arial" charset="0"/>
            </a:endParaRPr>
          </a:p>
        </p:txBody>
      </p:sp>
      <p:sp>
        <p:nvSpPr>
          <p:cNvPr id="37" name="Line 42"/>
          <p:cNvSpPr>
            <a:spLocks noChangeShapeType="1"/>
          </p:cNvSpPr>
          <p:nvPr/>
        </p:nvSpPr>
        <p:spPr bwMode="auto">
          <a:xfrm>
            <a:off x="3276600" y="1315036"/>
            <a:ext cx="0" cy="456189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 name="Line 43"/>
          <p:cNvSpPr>
            <a:spLocks noChangeShapeType="1"/>
          </p:cNvSpPr>
          <p:nvPr/>
        </p:nvSpPr>
        <p:spPr bwMode="auto">
          <a:xfrm>
            <a:off x="6019800" y="1339850"/>
            <a:ext cx="0" cy="45370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4" name="Text Box 50"/>
          <p:cNvSpPr txBox="1">
            <a:spLocks noChangeArrowheads="1"/>
          </p:cNvSpPr>
          <p:nvPr/>
        </p:nvSpPr>
        <p:spPr bwMode="auto">
          <a:xfrm>
            <a:off x="6296283" y="1370487"/>
            <a:ext cx="16997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2000" dirty="0" smtClean="0">
                <a:cs typeface="B Nazanin" pitchFamily="2" charset="-78"/>
              </a:rPr>
              <a:t>سطح فیزیکی پایگاه</a:t>
            </a:r>
            <a:endParaRPr lang="en-US" sz="2000" dirty="0">
              <a:cs typeface="B Nazanin" pitchFamily="2" charset="-78"/>
            </a:endParaRPr>
          </a:p>
        </p:txBody>
      </p:sp>
      <p:sp>
        <p:nvSpPr>
          <p:cNvPr id="49" name="Line 55"/>
          <p:cNvSpPr>
            <a:spLocks noChangeShapeType="1"/>
          </p:cNvSpPr>
          <p:nvPr/>
        </p:nvSpPr>
        <p:spPr bwMode="auto">
          <a:xfrm>
            <a:off x="5447843" y="3735248"/>
            <a:ext cx="771283"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 name="Line 60"/>
          <p:cNvSpPr>
            <a:spLocks noChangeShapeType="1"/>
          </p:cNvSpPr>
          <p:nvPr/>
        </p:nvSpPr>
        <p:spPr bwMode="auto">
          <a:xfrm flipH="1">
            <a:off x="5447843" y="3543622"/>
            <a:ext cx="771283"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 name="Line 62"/>
          <p:cNvSpPr>
            <a:spLocks noChangeShapeType="1"/>
          </p:cNvSpPr>
          <p:nvPr/>
        </p:nvSpPr>
        <p:spPr bwMode="auto">
          <a:xfrm flipH="1" flipV="1">
            <a:off x="2661481" y="1910821"/>
            <a:ext cx="1338837" cy="943504"/>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 name="Line 65"/>
          <p:cNvSpPr>
            <a:spLocks noChangeShapeType="1"/>
          </p:cNvSpPr>
          <p:nvPr/>
        </p:nvSpPr>
        <p:spPr bwMode="auto">
          <a:xfrm flipH="1" flipV="1">
            <a:off x="2683668" y="3497766"/>
            <a:ext cx="1316652" cy="4585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Line 66"/>
          <p:cNvSpPr>
            <a:spLocks noChangeShapeType="1"/>
          </p:cNvSpPr>
          <p:nvPr/>
        </p:nvSpPr>
        <p:spPr bwMode="auto">
          <a:xfrm flipH="1">
            <a:off x="2649908" y="4114800"/>
            <a:ext cx="1350411" cy="808752"/>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 name="Text Box 67"/>
          <p:cNvSpPr txBox="1">
            <a:spLocks noChangeArrowheads="1"/>
          </p:cNvSpPr>
          <p:nvPr/>
        </p:nvSpPr>
        <p:spPr bwMode="auto">
          <a:xfrm>
            <a:off x="7056530" y="156230"/>
            <a:ext cx="18790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2800" b="1" dirty="0" smtClean="0">
                <a:cs typeface="B Nazanin" pitchFamily="2" charset="-78"/>
              </a:rPr>
              <a:t>مشي </a:t>
            </a:r>
            <a:r>
              <a:rPr lang="fa-IR" sz="2800" b="1" dirty="0">
                <a:cs typeface="B Nazanin" pitchFamily="2" charset="-78"/>
              </a:rPr>
              <a:t>پايگاهي</a:t>
            </a:r>
            <a:endParaRPr lang="en-US" sz="2800" b="1" dirty="0">
              <a:cs typeface="B Nazanin" pitchFamily="2" charset="-78"/>
            </a:endParaRPr>
          </a:p>
        </p:txBody>
      </p:sp>
      <p:sp>
        <p:nvSpPr>
          <p:cNvPr id="60" name="Text Box 50"/>
          <p:cNvSpPr txBox="1">
            <a:spLocks noChangeArrowheads="1"/>
          </p:cNvSpPr>
          <p:nvPr/>
        </p:nvSpPr>
        <p:spPr bwMode="auto">
          <a:xfrm>
            <a:off x="3505200" y="1315036"/>
            <a:ext cx="231957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a:solidFill>
                  <a:schemeClr val="tx1"/>
                </a:solidFill>
                <a:latin typeface="Arial" charset="0"/>
                <a:cs typeface="Compset" pitchFamily="2" charset="-78"/>
              </a:defRPr>
            </a:lvl1pPr>
            <a:lvl2pPr marL="742950" indent="-285750" eaLnBrk="0" hangingPunct="0">
              <a:defRPr sz="4000">
                <a:solidFill>
                  <a:schemeClr val="tx1"/>
                </a:solidFill>
                <a:latin typeface="Arial" charset="0"/>
                <a:cs typeface="Compset" pitchFamily="2" charset="-78"/>
              </a:defRPr>
            </a:lvl2pPr>
            <a:lvl3pPr marL="1143000" indent="-228600" eaLnBrk="0" hangingPunct="0">
              <a:defRPr sz="4000">
                <a:solidFill>
                  <a:schemeClr val="tx1"/>
                </a:solidFill>
                <a:latin typeface="Arial" charset="0"/>
                <a:cs typeface="Compset" pitchFamily="2" charset="-78"/>
              </a:defRPr>
            </a:lvl3pPr>
            <a:lvl4pPr marL="1600200" indent="-228600" eaLnBrk="0" hangingPunct="0">
              <a:defRPr sz="4000">
                <a:solidFill>
                  <a:schemeClr val="tx1"/>
                </a:solidFill>
                <a:latin typeface="Arial" charset="0"/>
                <a:cs typeface="Compset" pitchFamily="2" charset="-78"/>
              </a:defRPr>
            </a:lvl4pPr>
            <a:lvl5pPr marL="2057400" indent="-228600" eaLnBrk="0" hangingPunct="0">
              <a:defRPr sz="4000">
                <a:solidFill>
                  <a:schemeClr val="tx1"/>
                </a:solidFill>
                <a:latin typeface="Arial" charset="0"/>
                <a:cs typeface="Compset" pitchFamily="2" charset="-78"/>
              </a:defRPr>
            </a:lvl5pPr>
            <a:lvl6pPr marL="2514600" indent="-228600" eaLnBrk="0" fontAlgn="base" hangingPunct="0">
              <a:spcBef>
                <a:spcPct val="0"/>
              </a:spcBef>
              <a:spcAft>
                <a:spcPct val="0"/>
              </a:spcAft>
              <a:defRPr sz="4000">
                <a:solidFill>
                  <a:schemeClr val="tx1"/>
                </a:solidFill>
                <a:latin typeface="Arial" charset="0"/>
                <a:cs typeface="Compset" pitchFamily="2" charset="-78"/>
              </a:defRPr>
            </a:lvl6pPr>
            <a:lvl7pPr marL="2971800" indent="-228600" eaLnBrk="0" fontAlgn="base" hangingPunct="0">
              <a:spcBef>
                <a:spcPct val="0"/>
              </a:spcBef>
              <a:spcAft>
                <a:spcPct val="0"/>
              </a:spcAft>
              <a:defRPr sz="4000">
                <a:solidFill>
                  <a:schemeClr val="tx1"/>
                </a:solidFill>
                <a:latin typeface="Arial" charset="0"/>
                <a:cs typeface="Compset" pitchFamily="2" charset="-78"/>
              </a:defRPr>
            </a:lvl7pPr>
            <a:lvl8pPr marL="3429000" indent="-228600" eaLnBrk="0" fontAlgn="base" hangingPunct="0">
              <a:spcBef>
                <a:spcPct val="0"/>
              </a:spcBef>
              <a:spcAft>
                <a:spcPct val="0"/>
              </a:spcAft>
              <a:defRPr sz="4000">
                <a:solidFill>
                  <a:schemeClr val="tx1"/>
                </a:solidFill>
                <a:latin typeface="Arial" charset="0"/>
                <a:cs typeface="Compset" pitchFamily="2" charset="-78"/>
              </a:defRPr>
            </a:lvl8pPr>
            <a:lvl9pPr marL="3886200" indent="-228600" eaLnBrk="0" fontAlgn="base" hangingPunct="0">
              <a:spcBef>
                <a:spcPct val="0"/>
              </a:spcBef>
              <a:spcAft>
                <a:spcPct val="0"/>
              </a:spcAft>
              <a:defRPr sz="4000">
                <a:solidFill>
                  <a:schemeClr val="tx1"/>
                </a:solidFill>
                <a:latin typeface="Arial" charset="0"/>
                <a:cs typeface="Compset" pitchFamily="2" charset="-78"/>
              </a:defRPr>
            </a:lvl9pPr>
          </a:lstStyle>
          <a:p>
            <a:pPr algn="r" rtl="1" eaLnBrk="1" hangingPunct="1"/>
            <a:r>
              <a:rPr lang="fa-IR" sz="2400" dirty="0" smtClean="0">
                <a:cs typeface="B Nazanin" pitchFamily="2" charset="-78"/>
              </a:rPr>
              <a:t>نرم افزار مدیریت بانک</a:t>
            </a:r>
            <a:endParaRPr lang="en-US" sz="2400" dirty="0">
              <a:cs typeface="B Nazanin" pitchFamily="2" charset="-78"/>
            </a:endParaRPr>
          </a:p>
        </p:txBody>
      </p:sp>
      <p:sp>
        <p:nvSpPr>
          <p:cNvPr id="63" name="Rectangle 62"/>
          <p:cNvSpPr>
            <a:spLocks noChangeArrowheads="1"/>
          </p:cNvSpPr>
          <p:nvPr/>
        </p:nvSpPr>
        <p:spPr bwMode="auto">
          <a:xfrm>
            <a:off x="876781" y="1654151"/>
            <a:ext cx="1769269" cy="720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2000" dirty="0" smtClean="0">
                <a:cs typeface="B Nazanin" pitchFamily="2" charset="-78"/>
              </a:rPr>
              <a:t>برنامه کاربردی </a:t>
            </a:r>
            <a:r>
              <a:rPr lang="en-US" sz="2000" dirty="0" smtClean="0">
                <a:cs typeface="B Nazanin" pitchFamily="2" charset="-78"/>
              </a:rPr>
              <a:t>u1</a:t>
            </a:r>
            <a:endParaRPr lang="en-US" sz="2000" dirty="0">
              <a:cs typeface="B Nazanin" pitchFamily="2" charset="-78"/>
            </a:endParaRPr>
          </a:p>
        </p:txBody>
      </p:sp>
      <p:sp>
        <p:nvSpPr>
          <p:cNvPr id="64" name="Rectangle 63"/>
          <p:cNvSpPr>
            <a:spLocks noChangeArrowheads="1"/>
          </p:cNvSpPr>
          <p:nvPr/>
        </p:nvSpPr>
        <p:spPr bwMode="auto">
          <a:xfrm>
            <a:off x="876782" y="3118211"/>
            <a:ext cx="1769269" cy="720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2000" dirty="0" smtClean="0">
                <a:cs typeface="B Nazanin" pitchFamily="2" charset="-78"/>
              </a:rPr>
              <a:t>برنامه کاربردی </a:t>
            </a:r>
            <a:r>
              <a:rPr lang="en-US" sz="2000" dirty="0" smtClean="0">
                <a:cs typeface="B Nazanin" pitchFamily="2" charset="-78"/>
              </a:rPr>
              <a:t>u2</a:t>
            </a:r>
            <a:endParaRPr lang="en-US" sz="2000" dirty="0">
              <a:cs typeface="B Nazanin" pitchFamily="2" charset="-78"/>
            </a:endParaRPr>
          </a:p>
        </p:txBody>
      </p:sp>
      <p:sp>
        <p:nvSpPr>
          <p:cNvPr id="65" name="Rectangle 64"/>
          <p:cNvSpPr>
            <a:spLocks noChangeArrowheads="1"/>
          </p:cNvSpPr>
          <p:nvPr/>
        </p:nvSpPr>
        <p:spPr bwMode="auto">
          <a:xfrm>
            <a:off x="876782" y="4556095"/>
            <a:ext cx="1769269" cy="720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fa-IR" sz="2000" dirty="0" smtClean="0">
                <a:cs typeface="B Nazanin" pitchFamily="2" charset="-78"/>
              </a:rPr>
              <a:t>برنامه کاربردی </a:t>
            </a:r>
            <a:r>
              <a:rPr lang="en-US" sz="2000" dirty="0" smtClean="0">
                <a:cs typeface="B Nazanin" pitchFamily="2" charset="-78"/>
              </a:rPr>
              <a:t>u3</a:t>
            </a:r>
            <a:endParaRPr lang="en-US" sz="2000" dirty="0">
              <a:cs typeface="B Nazanin" pitchFamily="2" charset="-78"/>
            </a:endParaRPr>
          </a:p>
        </p:txBody>
      </p:sp>
      <p:sp>
        <p:nvSpPr>
          <p:cNvPr id="2" name="Rectangle 1"/>
          <p:cNvSpPr/>
          <p:nvPr/>
        </p:nvSpPr>
        <p:spPr>
          <a:xfrm>
            <a:off x="6400800" y="4724400"/>
            <a:ext cx="1981200" cy="923330"/>
          </a:xfrm>
          <a:prstGeom prst="rect">
            <a:avLst/>
          </a:prstGeom>
        </p:spPr>
        <p:txBody>
          <a:bodyPr wrap="square">
            <a:spAutoFit/>
          </a:bodyPr>
          <a:lstStyle/>
          <a:p>
            <a:pPr algn="ctr"/>
            <a:r>
              <a:rPr lang="fa-IR" dirty="0">
                <a:cs typeface="B Nazanin" pitchFamily="2" charset="-78"/>
              </a:rPr>
              <a:t>فايل هاي ذخيره‌شده</a:t>
            </a:r>
          </a:p>
          <a:p>
            <a:pPr algn="ctr"/>
            <a:r>
              <a:rPr lang="fa-IR" dirty="0">
                <a:cs typeface="B Nazanin" pitchFamily="2" charset="-78"/>
              </a:rPr>
              <a:t>بهم مرتبط</a:t>
            </a:r>
          </a:p>
          <a:p>
            <a:pPr algn="ctr"/>
            <a:r>
              <a:rPr lang="en-US" dirty="0">
                <a:cs typeface="B Nazanin" pitchFamily="2" charset="-78"/>
              </a:rPr>
              <a:t>(FILES)</a:t>
            </a:r>
          </a:p>
        </p:txBody>
      </p:sp>
    </p:spTree>
    <p:extLst>
      <p:ext uri="{BB962C8B-B14F-4D97-AF65-F5344CB8AC3E}">
        <p14:creationId xmlns:p14="http://schemas.microsoft.com/office/powerpoint/2010/main" val="2067395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روش بانکی (مشی پایگاهی)</a:t>
            </a:r>
            <a:endParaRPr lang="en-US" dirty="0"/>
          </a:p>
        </p:txBody>
      </p:sp>
      <p:sp>
        <p:nvSpPr>
          <p:cNvPr id="3" name="Content Placeholder 2"/>
          <p:cNvSpPr>
            <a:spLocks noGrp="1"/>
          </p:cNvSpPr>
          <p:nvPr>
            <p:ph idx="1"/>
          </p:nvPr>
        </p:nvSpPr>
        <p:spPr>
          <a:xfrm>
            <a:off x="457200" y="1676400"/>
            <a:ext cx="8305800" cy="4419600"/>
          </a:xfrm>
        </p:spPr>
        <p:txBody>
          <a:bodyPr>
            <a:normAutofit fontScale="92500" lnSpcReduction="10000"/>
          </a:bodyPr>
          <a:lstStyle/>
          <a:p>
            <a:pPr>
              <a:lnSpc>
                <a:spcPct val="150000"/>
              </a:lnSpc>
            </a:pPr>
            <a:r>
              <a:rPr lang="fa-IR" dirty="0" smtClean="0"/>
              <a:t>اطلاعات مربوط به دانشجو فقط یک بار در فایل ذخیره می شود. و کاربران مختلف هر یک مطابق با نیاز خود از آن بطور همزمان و مشترک استفاده می کنند.</a:t>
            </a:r>
          </a:p>
          <a:p>
            <a:pPr>
              <a:lnSpc>
                <a:spcPct val="150000"/>
              </a:lnSpc>
            </a:pPr>
            <a:r>
              <a:rPr lang="fa-IR" dirty="0" smtClean="0"/>
              <a:t>وحدت ذخیره سازی وجود دارد ولی هر کاربر دید خاص خود را نسبت به داده ها دارد.</a:t>
            </a:r>
          </a:p>
          <a:p>
            <a:pPr>
              <a:lnSpc>
                <a:spcPct val="150000"/>
              </a:lnSpc>
            </a:pPr>
            <a:r>
              <a:rPr lang="fa-IR" dirty="0" smtClean="0"/>
              <a:t>کاربران بدون ایجاد محدودیت برای سایر افراد می توانند </a:t>
            </a:r>
            <a:r>
              <a:rPr lang="fa-IR" dirty="0"/>
              <a:t>همزمان </a:t>
            </a:r>
            <a:r>
              <a:rPr lang="fa-IR" dirty="0" smtClean="0"/>
              <a:t>از بانک استفاده کنند.</a:t>
            </a:r>
          </a:p>
          <a:p>
            <a:pPr>
              <a:lnSpc>
                <a:spcPct val="150000"/>
              </a:lnSpc>
            </a:pPr>
            <a:r>
              <a:rPr lang="fa-IR" dirty="0" smtClean="0"/>
              <a:t>در این روش برای مدیرت بانک اطلاعات از نرم افزاری به نام </a:t>
            </a:r>
            <a:r>
              <a:rPr lang="en-US" dirty="0" smtClean="0"/>
              <a:t>DBMS</a:t>
            </a:r>
            <a:r>
              <a:rPr lang="fa-IR" dirty="0" smtClean="0"/>
              <a:t> استفاده می کنیم.</a:t>
            </a:r>
          </a:p>
          <a:p>
            <a:pPr marL="0" indent="0">
              <a:lnSpc>
                <a:spcPct val="150000"/>
              </a:lnSpc>
              <a:buNone/>
            </a:pPr>
            <a:r>
              <a:rPr lang="fa-IR" sz="2800" b="1" dirty="0" smtClean="0"/>
              <a:t>مزایا:</a:t>
            </a:r>
          </a:p>
          <a:p>
            <a:pPr marL="777240" lvl="1" indent="-457200">
              <a:lnSpc>
                <a:spcPct val="150000"/>
              </a:lnSpc>
              <a:buFont typeface="+mj-lt"/>
              <a:buAutoNum type="arabicPeriod"/>
            </a:pPr>
            <a:r>
              <a:rPr lang="fa-IR" dirty="0" smtClean="0"/>
              <a:t>هر گونه دستیابی به داده ها تحت کنترل </a:t>
            </a:r>
            <a:r>
              <a:rPr lang="en-US" dirty="0" smtClean="0"/>
              <a:t>DBMS</a:t>
            </a:r>
            <a:r>
              <a:rPr lang="fa-IR" dirty="0" smtClean="0"/>
              <a:t> است بنابراین امنیت داده ها زیاد است.</a:t>
            </a:r>
          </a:p>
          <a:p>
            <a:pPr marL="777240" lvl="1" indent="-457200">
              <a:lnSpc>
                <a:spcPct val="150000"/>
              </a:lnSpc>
              <a:buFont typeface="+mj-lt"/>
              <a:buAutoNum type="arabicPeriod"/>
            </a:pPr>
            <a:r>
              <a:rPr lang="fa-IR" dirty="0" smtClean="0"/>
              <a:t>داده ها مجتمع و یکپارچه هستند بنابراین افزونگی داده نخواهیم داشت.</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2489035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Custom 5">
      <a:dk1>
        <a:sysClr val="windowText" lastClr="000000"/>
      </a:dk1>
      <a:lt1>
        <a:sysClr val="window" lastClr="FFFFFF"/>
      </a:lt1>
      <a:dk2>
        <a:srgbClr val="303030"/>
      </a:dk2>
      <a:lt2>
        <a:srgbClr val="FFFFFF"/>
      </a:lt2>
      <a:accent1>
        <a:srgbClr val="AF6E24"/>
      </a:accent1>
      <a:accent2>
        <a:srgbClr val="FFFFFF"/>
      </a:accent2>
      <a:accent3>
        <a:srgbClr val="FFFFFF"/>
      </a:accent3>
      <a:accent4>
        <a:srgbClr val="FFFFFF"/>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1167</TotalTime>
  <Words>3777</Words>
  <Application>Microsoft Office PowerPoint</Application>
  <PresentationFormat>On-screen Show (4:3)</PresentationFormat>
  <Paragraphs>494</Paragraphs>
  <Slides>42</Slides>
  <Notes>7</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NewsPrint</vt:lpstr>
      <vt:lpstr>پایگاه داده ها  فصل دوم: DBMS</vt:lpstr>
      <vt:lpstr>فهرست مطالب</vt:lpstr>
      <vt:lpstr>PowerPoint Presentation</vt:lpstr>
      <vt:lpstr>پایگاه داده ها چیست؟</vt:lpstr>
      <vt:lpstr>مثال...</vt:lpstr>
      <vt:lpstr>PowerPoint Presentation</vt:lpstr>
      <vt:lpstr>روش کلاسیک (مشی فایلینگ)</vt:lpstr>
      <vt:lpstr>PowerPoint Presentation</vt:lpstr>
      <vt:lpstr>روش بانکی (مشی پایگاهی)</vt:lpstr>
      <vt:lpstr>عناصر اصلی محیط بانکی</vt:lpstr>
      <vt:lpstr>بانک اطلاعاتی توزیع شده</vt:lpstr>
      <vt:lpstr>معماری سیستم بانک اطلاعاتی</vt:lpstr>
      <vt:lpstr>دید ادراکی یا مفهومی (Conceptual)</vt:lpstr>
      <vt:lpstr>دید خارجی(External)</vt:lpstr>
      <vt:lpstr>دید خارجی (External) -  مثال</vt:lpstr>
      <vt:lpstr>دید خارجی(External)- مثال</vt:lpstr>
      <vt:lpstr>دید داخلی یا فیزیکی(Internal)</vt:lpstr>
      <vt:lpstr>تفاوت سه سطح داخلی، ادراکی و خارجی</vt:lpstr>
      <vt:lpstr>تبدیلات بین سطوح (Mappings/ Transformation)</vt:lpstr>
      <vt:lpstr>1- تبدیل ادراکی/ داخلی</vt:lpstr>
      <vt:lpstr>2- تبدیل خارجی / ادراکی</vt:lpstr>
      <vt:lpstr>زبان میزبان (HL: Host Language)</vt:lpstr>
      <vt:lpstr>زبان فرعی داده ای(DSL: Data Sub Language)</vt:lpstr>
      <vt:lpstr>زبان فرعی داده ای...</vt:lpstr>
      <vt:lpstr>چند نکته در رابطه با DSL</vt:lpstr>
      <vt:lpstr>کاربران بانک اطلاعات</vt:lpstr>
      <vt:lpstr>بیانی دیگر برای معماری بانک اطلاعات</vt:lpstr>
      <vt:lpstr>تصویر ادراکی عام و خاص</vt:lpstr>
      <vt:lpstr>تصویر یا شما (Schema)</vt:lpstr>
      <vt:lpstr>لغتنامه داده ها (Data Dictionary)</vt:lpstr>
      <vt:lpstr>کاتالوگ سیستم (System Catalog)</vt:lpstr>
      <vt:lpstr>امنیت و جامعیت</vt:lpstr>
      <vt:lpstr>تراکنش</vt:lpstr>
      <vt:lpstr>تضمین جامعیت بانک اطلاعاتی</vt:lpstr>
      <vt:lpstr>استقلال داده ها</vt:lpstr>
      <vt:lpstr>CASE</vt:lpstr>
      <vt:lpstr>عدم ناسازگاری در داده ها</vt:lpstr>
      <vt:lpstr>مزایای سیستم بانک اطلاعاتی</vt:lpstr>
      <vt:lpstr>معایب سیستم بانک اطلاعاتی</vt:lpstr>
      <vt:lpstr>کارها و وظایف DBA</vt:lpstr>
      <vt:lpstr>سه مؤلفه اصلی DBMS</vt:lpstr>
      <vt:lpstr>پایان فصل دوم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117</cp:revision>
  <dcterms:created xsi:type="dcterms:W3CDTF">2006-08-16T00:00:00Z</dcterms:created>
  <dcterms:modified xsi:type="dcterms:W3CDTF">2014-10-10T06:08:17Z</dcterms:modified>
</cp:coreProperties>
</file>